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0"/>
  </p:notesMasterIdLst>
  <p:handoutMasterIdLst>
    <p:handoutMasterId r:id="rId41"/>
  </p:handoutMasterIdLst>
  <p:sldIdLst>
    <p:sldId id="259" r:id="rId2"/>
    <p:sldId id="294" r:id="rId3"/>
    <p:sldId id="261" r:id="rId4"/>
    <p:sldId id="297" r:id="rId5"/>
    <p:sldId id="311" r:id="rId6"/>
    <p:sldId id="312" r:id="rId7"/>
    <p:sldId id="299" r:id="rId8"/>
    <p:sldId id="301" r:id="rId9"/>
    <p:sldId id="300" r:id="rId10"/>
    <p:sldId id="302" r:id="rId11"/>
    <p:sldId id="296" r:id="rId12"/>
    <p:sldId id="305" r:id="rId13"/>
    <p:sldId id="306" r:id="rId14"/>
    <p:sldId id="304" r:id="rId15"/>
    <p:sldId id="263" r:id="rId16"/>
    <p:sldId id="303" r:id="rId17"/>
    <p:sldId id="268" r:id="rId18"/>
    <p:sldId id="270" r:id="rId19"/>
    <p:sldId id="271" r:id="rId20"/>
    <p:sldId id="273" r:id="rId21"/>
    <p:sldId id="308" r:id="rId22"/>
    <p:sldId id="293" r:id="rId23"/>
    <p:sldId id="282" r:id="rId24"/>
    <p:sldId id="283" r:id="rId25"/>
    <p:sldId id="284" r:id="rId26"/>
    <p:sldId id="285" r:id="rId27"/>
    <p:sldId id="286" r:id="rId28"/>
    <p:sldId id="287" r:id="rId29"/>
    <p:sldId id="288" r:id="rId30"/>
    <p:sldId id="289" r:id="rId31"/>
    <p:sldId id="290" r:id="rId32"/>
    <p:sldId id="291" r:id="rId33"/>
    <p:sldId id="310" r:id="rId34"/>
    <p:sldId id="309" r:id="rId35"/>
    <p:sldId id="315" r:id="rId36"/>
    <p:sldId id="295" r:id="rId37"/>
    <p:sldId id="298" r:id="rId38"/>
    <p:sldId id="313" r:id="rId3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jeremy" initials="o" lastIdx="1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870"/>
    <p:restoredTop sz="96405" autoAdjust="0"/>
  </p:normalViewPr>
  <p:slideViewPr>
    <p:cSldViewPr snapToGrid="0" snapToObjects="1">
      <p:cViewPr varScale="1">
        <p:scale>
          <a:sx n="161" d="100"/>
          <a:sy n="161" d="100"/>
        </p:scale>
        <p:origin x="208" y="22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notesMaster" Target="notesMasters/notesMaster1.xml"/><Relationship Id="rId41" Type="http://schemas.openxmlformats.org/officeDocument/2006/relationships/handoutMaster" Target="handoutMasters/handoutMaster1.xml"/><Relationship Id="rId42" Type="http://schemas.openxmlformats.org/officeDocument/2006/relationships/commentAuthors" Target="commentAuthors.xml"/><Relationship Id="rId43" Type="http://schemas.openxmlformats.org/officeDocument/2006/relationships/presProps" Target="presProps.xml"/><Relationship Id="rId44" Type="http://schemas.openxmlformats.org/officeDocument/2006/relationships/viewProps" Target="viewProps.xml"/><Relationship Id="rId45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EE6FF6-EED2-5D44-A639-0BCE4AE30CBA}" type="datetimeFigureOut">
              <a:rPr lang="en-US" smtClean="0"/>
              <a:pPr/>
              <a:t>7/14/17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C4931FF-B3D8-504E-8419-7E706A9B5E0B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845192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D0CEC40-3626-7A41-95EE-F878F6397DB4}" type="datetimeFigureOut">
              <a:rPr lang="en-US" smtClean="0"/>
              <a:pPr/>
              <a:t>7/14/17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6CD605-C845-6547-9F51-C1C28779D8D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0183233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5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A8AB3AE-7A10-4B44-929B-609A612D39B5}" type="slidenum">
              <a:rPr lang="en-US"/>
              <a:pPr/>
              <a:t>3</a:t>
            </a:fld>
            <a:endParaRPr lang="en-US"/>
          </a:p>
        </p:txBody>
      </p:sp>
      <p:sp>
        <p:nvSpPr>
          <p:cNvPr id="17408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08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BFEEF138-E9E4-044D-B5EE-F5DFBFE459FA}" type="slidenum">
              <a:rPr lang="en-US"/>
              <a:pPr/>
              <a:t>24</a:t>
            </a:fld>
            <a:endParaRPr lang="en-US"/>
          </a:p>
        </p:txBody>
      </p:sp>
      <p:sp>
        <p:nvSpPr>
          <p:cNvPr id="321538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2153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3293CCC4-B6E9-774A-A211-87CF917A7395}" type="slidenum">
              <a:rPr lang="en-US"/>
              <a:pPr/>
              <a:t>25</a:t>
            </a:fld>
            <a:endParaRPr lang="en-US"/>
          </a:p>
        </p:txBody>
      </p:sp>
      <p:sp>
        <p:nvSpPr>
          <p:cNvPr id="484354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484355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147A2640-0AE7-8348-8EC2-85998BD3F6FB}" type="slidenum">
              <a:rPr lang="en-US"/>
              <a:pPr/>
              <a:t>26</a:t>
            </a:fld>
            <a:endParaRPr lang="en-US"/>
          </a:p>
        </p:txBody>
      </p:sp>
      <p:sp>
        <p:nvSpPr>
          <p:cNvPr id="37683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7683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D02B7A58-E975-6B4F-92CB-BD63480FD2B3}" type="slidenum">
              <a:rPr lang="en-US"/>
              <a:pPr/>
              <a:t>27</a:t>
            </a:fld>
            <a:endParaRPr lang="en-US"/>
          </a:p>
        </p:txBody>
      </p:sp>
      <p:sp>
        <p:nvSpPr>
          <p:cNvPr id="36864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6864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7BA3D6D1-CA43-2C4F-A2EC-C09CCA57EFD4}" type="slidenum">
              <a:rPr lang="en-US"/>
              <a:pPr/>
              <a:t>28</a:t>
            </a:fld>
            <a:endParaRPr lang="en-US"/>
          </a:p>
        </p:txBody>
      </p:sp>
      <p:sp>
        <p:nvSpPr>
          <p:cNvPr id="32768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2768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166F745-131A-2E4B-9616-396F213148F2}" type="slidenum">
              <a:rPr lang="en-US"/>
              <a:pPr/>
              <a:t>29</a:t>
            </a:fld>
            <a:endParaRPr lang="en-US"/>
          </a:p>
        </p:txBody>
      </p:sp>
      <p:sp>
        <p:nvSpPr>
          <p:cNvPr id="32563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2563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006F8D5-4545-0146-9598-B2BB65704299}" type="slidenum">
              <a:rPr lang="en-US"/>
              <a:pPr/>
              <a:t>30</a:t>
            </a:fld>
            <a:endParaRPr lang="en-US"/>
          </a:p>
        </p:txBody>
      </p:sp>
      <p:sp>
        <p:nvSpPr>
          <p:cNvPr id="32973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2973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98A6CC65-1E6B-0347-B07C-E878D0B2E9DD}" type="slidenum">
              <a:rPr lang="en-US"/>
              <a:pPr/>
              <a:t>31</a:t>
            </a:fld>
            <a:endParaRPr lang="en-US"/>
          </a:p>
        </p:txBody>
      </p:sp>
      <p:sp>
        <p:nvSpPr>
          <p:cNvPr id="331778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3177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A63A2BE-5AA6-1846-85FD-9E62F600EF35}" type="slidenum">
              <a:rPr lang="en-US"/>
              <a:pPr/>
              <a:t>32</a:t>
            </a:fld>
            <a:endParaRPr lang="en-US"/>
          </a:p>
        </p:txBody>
      </p:sp>
      <p:sp>
        <p:nvSpPr>
          <p:cNvPr id="53965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3965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4A8AB3AE-7A10-4B44-929B-609A612D39B5}" type="slidenum">
              <a:rPr lang="en-US"/>
              <a:pPr/>
              <a:t>4</a:t>
            </a:fld>
            <a:endParaRPr lang="en-US"/>
          </a:p>
        </p:txBody>
      </p:sp>
      <p:sp>
        <p:nvSpPr>
          <p:cNvPr id="17408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17408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554BC8B5-6960-8D4B-B20C-CD90A5AA8C45}" type="slidenum">
              <a:rPr lang="en-US"/>
              <a:pPr/>
              <a:t>15</a:t>
            </a:fld>
            <a:endParaRPr lang="en-US"/>
          </a:p>
        </p:txBody>
      </p:sp>
      <p:sp>
        <p:nvSpPr>
          <p:cNvPr id="370690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7069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08C9BE8A-39A5-314D-BF54-E4D9888FE567}" type="slidenum">
              <a:rPr lang="en-US"/>
              <a:pPr/>
              <a:t>17</a:t>
            </a:fld>
            <a:endParaRPr lang="en-US"/>
          </a:p>
        </p:txBody>
      </p:sp>
      <p:sp>
        <p:nvSpPr>
          <p:cNvPr id="382978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8297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CA3B43E1-23F3-2743-8D0E-E64A02E44E38}" type="slidenum">
              <a:rPr lang="en-US"/>
              <a:pPr/>
              <a:t>18</a:t>
            </a:fld>
            <a:endParaRPr lang="en-US"/>
          </a:p>
        </p:txBody>
      </p:sp>
      <p:sp>
        <p:nvSpPr>
          <p:cNvPr id="282626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826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6B05EF9-123B-B748-BB15-A041F40DE0EF}" type="slidenum">
              <a:rPr lang="en-US"/>
              <a:pPr/>
              <a:t>19</a:t>
            </a:fld>
            <a:endParaRPr lang="en-US"/>
          </a:p>
        </p:txBody>
      </p:sp>
      <p:sp>
        <p:nvSpPr>
          <p:cNvPr id="286722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28672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2829F7A2-5168-4443-94AA-7F912B719296}" type="slidenum">
              <a:rPr lang="en-US"/>
              <a:pPr/>
              <a:t>20</a:t>
            </a:fld>
            <a:endParaRPr lang="en-US"/>
          </a:p>
        </p:txBody>
      </p:sp>
      <p:sp>
        <p:nvSpPr>
          <p:cNvPr id="387074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87075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r>
              <a:rPr lang="en-US"/>
              <a:t>Only masking is for clouds</a:t>
            </a:r>
          </a:p>
          <a:p>
            <a:r>
              <a:rPr lang="en-US"/>
              <a:t>Physical saturation, no retrieval</a:t>
            </a:r>
          </a:p>
          <a:p>
            <a:r>
              <a:rPr lang="en-US"/>
              <a:t>Can eliminate or change cloud masking, but can’t change saturation</a:t>
            </a:r>
          </a:p>
          <a:p>
            <a:r>
              <a:rPr lang="en-US"/>
              <a:t>Chlorophyll looks good, even near in glint (band ratio)</a:t>
            </a:r>
            <a:br>
              <a:rPr lang="en-US"/>
            </a:br>
            <a:r>
              <a:rPr lang="en-US"/>
              <a:t>What about radiances?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8521CB91-4E1F-D64C-B44B-F4620CDA0A6B}" type="slidenum">
              <a:rPr lang="en-US"/>
              <a:pPr/>
              <a:t>22</a:t>
            </a:fld>
            <a:endParaRPr lang="en-US"/>
          </a:p>
        </p:txBody>
      </p:sp>
      <p:sp>
        <p:nvSpPr>
          <p:cNvPr id="378882" name="Rectangle 2"/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78883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>
          <a:ln/>
        </p:spPr>
        <p:txBody>
          <a:bodyPr/>
          <a:lstStyle/>
          <a:p>
            <a:fld id="{E57A1C52-8673-BD4C-A530-BE48D657F4EE}" type="slidenum">
              <a:rPr lang="en-US"/>
              <a:pPr/>
              <a:t>23</a:t>
            </a:fld>
            <a:endParaRPr lang="en-US"/>
          </a:p>
        </p:txBody>
      </p:sp>
      <p:sp>
        <p:nvSpPr>
          <p:cNvPr id="319490" name="Rectangle 2"/>
          <p:cNvSpPr>
            <a:spLocks noGrp="1" noRot="1" noChangeAspect="1" noChangeArrowheads="1"/>
          </p:cNvSpPr>
          <p:nvPr>
            <p:ph type="sldImg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319491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solidFill>
            <a:srgbClr val="FFFFFF"/>
          </a:solidFill>
          <a:ln>
            <a:solidFill>
              <a:srgbClr val="000000"/>
            </a:solidFill>
            <a:miter lim="800000"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AEDC2EB-2001-8A40-86B0-750FBBFFBA49}" type="datetime1">
              <a:rPr lang="en-US" smtClean="0"/>
              <a:t>7/14/17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jeremy.werdell@nasa.gov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E3043-E9EF-C043-BE78-E5027C035B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24A7CF-C30A-2146-9D0A-54716D4E10A7}" type="datetime1">
              <a:rPr lang="en-US" smtClean="0"/>
              <a:t>7/14/17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jeremy.werdell@nasa.gov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E3043-E9EF-C043-BE78-E5027C035B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FF2147-9AD3-DE44-A968-06BBE46E0C67}" type="datetime1">
              <a:rPr lang="en-US" smtClean="0"/>
              <a:t>7/14/17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jeremy.werdell@nasa.gov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E3043-E9EF-C043-BE78-E5027C035B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clipArtAndTx">
  <p:cSld name="Title, Clip Art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304800"/>
            <a:ext cx="7772400" cy="5334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lipArt Placeholder 2"/>
          <p:cNvSpPr>
            <a:spLocks noGrp="1"/>
          </p:cNvSpPr>
          <p:nvPr>
            <p:ph type="clipArt" sz="half" idx="1"/>
          </p:nvPr>
        </p:nvSpPr>
        <p:spPr>
          <a:xfrm>
            <a:off x="685800" y="1143000"/>
            <a:ext cx="3810000" cy="4953000"/>
          </a:xfrm>
        </p:spPr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648200" y="1143000"/>
            <a:ext cx="3810000" cy="49530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85800" y="6248400"/>
            <a:ext cx="1905000" cy="457200"/>
          </a:xfrm>
        </p:spPr>
        <p:txBody>
          <a:bodyPr/>
          <a:lstStyle>
            <a:lvl1pPr>
              <a:defRPr/>
            </a:lvl1pPr>
          </a:lstStyle>
          <a:p>
            <a:fld id="{7E045AC0-A440-8740-B653-ECDFD3836F91}" type="datetime1">
              <a:rPr lang="en-US" smtClean="0"/>
              <a:t>7/14/17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24200" y="6248400"/>
            <a:ext cx="2895600" cy="4572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jeremy.werdell@nasa.gov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6553200" y="6248400"/>
            <a:ext cx="1905000" cy="457200"/>
          </a:xfrm>
        </p:spPr>
        <p:txBody>
          <a:bodyPr/>
          <a:lstStyle>
            <a:lvl1pPr>
              <a:defRPr smtClean="0"/>
            </a:lvl1pPr>
          </a:lstStyle>
          <a:p>
            <a:fld id="{754B7BB4-5230-E647-BAD6-729191D94236}" type="slidenum">
              <a:rPr lang="en-US"/>
              <a:pPr/>
              <a:t>‹#›</a:t>
            </a:fld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DD0C51-0AD3-B541-9E67-91FEF2817D6B}" type="datetime1">
              <a:rPr lang="en-US" smtClean="0"/>
              <a:t>7/14/17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jeremy.werdell@nasa.gov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E3043-E9EF-C043-BE78-E5027C035B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190F3C-58C4-2541-A674-CB7D42EC0D25}" type="datetime1">
              <a:rPr lang="en-US" smtClean="0"/>
              <a:t>7/14/17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jeremy.werdell@nasa.gov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E3043-E9EF-C043-BE78-E5027C035B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34C4D3-A204-7E45-9DB6-55E132047F0F}" type="datetime1">
              <a:rPr lang="en-US" smtClean="0"/>
              <a:t>7/14/17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jeremy.werdell@nasa.gov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E3043-E9EF-C043-BE78-E5027C035B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AA67AB-1286-994D-BC8E-66345094C1FA}" type="datetime1">
              <a:rPr lang="en-US" smtClean="0"/>
              <a:t>7/14/17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jeremy.werdell@nasa.gov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E3043-E9EF-C043-BE78-E5027C035B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BD68ACC-ABDF-FF41-8838-19EF87CA03D8}" type="datetime1">
              <a:rPr lang="en-US" smtClean="0"/>
              <a:t>7/14/17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jeremy.werdell@nasa.gov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E3043-E9EF-C043-BE78-E5027C035B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3901D-D09F-824A-ABC4-6E5C96861001}" type="datetime1">
              <a:rPr lang="en-US" smtClean="0"/>
              <a:t>7/14/17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jeremy.werdell@nasa.gov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E3043-E9EF-C043-BE78-E5027C035B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CD31C8-F46A-7E43-A11C-80FE487060FD}" type="datetime1">
              <a:rPr lang="en-US" smtClean="0"/>
              <a:t>7/14/17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jeremy.werdell@nasa.gov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E3043-E9EF-C043-BE78-E5027C035B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8F37CE-84A8-3642-B60E-6882C3076AC9}" type="datetime1">
              <a:rPr lang="en-US" smtClean="0"/>
              <a:t>7/14/17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jeremy.werdell@nasa.gov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E3043-E9EF-C043-BE78-E5027C035B69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>
          <a:xfrm>
            <a:off x="55468" y="60015"/>
            <a:ext cx="9027632" cy="6744738"/>
          </a:xfrm>
          <a:prstGeom prst="rect">
            <a:avLst/>
          </a:prstGeom>
          <a:noFill/>
          <a:ln>
            <a:solidFill>
              <a:schemeClr val="tx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64850" y="91015"/>
            <a:ext cx="8229600" cy="3986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025209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8AD981-B5A3-5240-8367-07C1F2ED79D9}" type="datetime1">
              <a:rPr lang="en-US" smtClean="0"/>
              <a:t>7/14/17</a:t>
            </a:fld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86800" y="6526148"/>
            <a:ext cx="397809" cy="26418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fld id="{B31E3043-E9EF-C043-BE78-E5027C035B69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868504" y="6694468"/>
            <a:ext cx="1666253" cy="118820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Arial"/>
                <a:cs typeface="Arial"/>
              </a:defRPr>
            </a:lvl1pPr>
          </a:lstStyle>
          <a:p>
            <a:r>
              <a:rPr lang="en-US" smtClean="0"/>
              <a:t>jeremy.werdell@nasa.gov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iming>
    <p:tnLst>
      <p:par>
        <p:cTn id="1" dur="indefinite" restart="never" nodeType="tmRoot"/>
      </p:par>
    </p:tnLst>
  </p:timing>
  <p:hf hdr="0" dt="0"/>
  <p:txStyles>
    <p:titleStyle>
      <a:lvl1pPr algn="ctr" defTabSz="457200" rtl="0" eaLnBrk="1" latinLnBrk="0" hangingPunct="1">
        <a:spcBef>
          <a:spcPct val="0"/>
        </a:spcBef>
        <a:buNone/>
        <a:defRPr sz="2800" b="1" kern="1200">
          <a:solidFill>
            <a:srgbClr val="0000FF"/>
          </a:solidFill>
          <a:effectLst/>
          <a:latin typeface="Arial"/>
          <a:ea typeface="+mj-ea"/>
          <a:cs typeface="Arial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None/>
        <a:defRPr sz="24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http://www.hdfgroup.org/" TargetMode="External"/><Relationship Id="rId3" Type="http://schemas.openxmlformats.org/officeDocument/2006/relationships/hyperlink" Target="http://www.unidata.ucar.edu/software/netcdf/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oceancolor.gsfc.nasa.gov/forum/oceancolor/forum_show.pl" TargetMode="External"/><Relationship Id="rId4" Type="http://schemas.openxmlformats.org/officeDocument/2006/relationships/hyperlink" Target="mailto:seadas@seadas.gsfc.nasa.gov" TargetMode="External"/><Relationship Id="rId1" Type="http://schemas.openxmlformats.org/officeDocument/2006/relationships/slideLayout" Target="../slideLayouts/slideLayout2.xml"/><Relationship Id="rId2" Type="http://schemas.openxmlformats.org/officeDocument/2006/relationships/hyperlink" Target="http://seadas.gsfc.nasa.gov" TargetMode="Externa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7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0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seadas.gsfc.nasa.gov" TargetMode="External"/><Relationship Id="rId4" Type="http://schemas.openxmlformats.org/officeDocument/2006/relationships/hyperlink" Target="http://oceancolor.gsfc.nasa.gov" TargetMode="External"/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6.png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7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8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5" descr="seawifs_globe_weta.icon.png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 bwMode="auto">
          <a:xfrm>
            <a:off x="57297" y="3682414"/>
            <a:ext cx="3530600" cy="3124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8" name="TextBox 7"/>
          <p:cNvSpPr txBox="1"/>
          <p:nvPr/>
        </p:nvSpPr>
        <p:spPr>
          <a:xfrm>
            <a:off x="1131328" y="1005035"/>
            <a:ext cx="6723920" cy="646331"/>
          </a:xfrm>
          <a:prstGeom prst="rect">
            <a:avLst/>
          </a:prstGeom>
          <a:noFill/>
          <a:effectLst>
            <a:outerShdw blurRad="50800" dist="38100" dir="2700000">
              <a:srgbClr val="000000">
                <a:alpha val="43000"/>
              </a:srgb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sz="3600" b="1" dirty="0" err="1" smtClean="0">
                <a:solidFill>
                  <a:srgbClr val="0000FF"/>
                </a:solidFill>
                <a:latin typeface="Arial"/>
                <a:cs typeface="Arial"/>
              </a:rPr>
              <a:t>SeaDAS</a:t>
            </a:r>
            <a:r>
              <a:rPr lang="en-US" sz="3600" b="1" dirty="0" smtClean="0">
                <a:solidFill>
                  <a:srgbClr val="0000FF"/>
                </a:solidFill>
                <a:latin typeface="Arial"/>
                <a:cs typeface="Arial"/>
              </a:rPr>
              <a:t> lab</a:t>
            </a:r>
            <a:endParaRPr lang="en-US" sz="3600" b="1" dirty="0">
              <a:solidFill>
                <a:srgbClr val="0000FF"/>
              </a:solidFill>
              <a:latin typeface="Arial"/>
              <a:cs typeface="Arial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176109" y="3272207"/>
            <a:ext cx="4269602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dirty="0" smtClean="0">
                <a:latin typeface="Arial"/>
                <a:cs typeface="Arial"/>
              </a:rPr>
              <a:t>Jeremy </a:t>
            </a:r>
            <a:r>
              <a:rPr lang="en-US" sz="2400" dirty="0" err="1" smtClean="0">
                <a:latin typeface="Arial"/>
                <a:cs typeface="Arial"/>
              </a:rPr>
              <a:t>Werdell</a:t>
            </a:r>
            <a:endParaRPr lang="en-US" sz="2400" dirty="0" smtClean="0">
              <a:latin typeface="Arial"/>
              <a:cs typeface="Arial"/>
            </a:endParaRPr>
          </a:p>
          <a:p>
            <a:pPr algn="r"/>
            <a:r>
              <a:rPr lang="en-US" sz="2400" dirty="0" smtClean="0">
                <a:latin typeface="Arial"/>
                <a:cs typeface="Arial"/>
              </a:rPr>
              <a:t>Sean Bailey</a:t>
            </a:r>
            <a:endParaRPr lang="en-US" sz="2400" dirty="0" smtClean="0">
              <a:latin typeface="Arial"/>
              <a:cs typeface="Arial"/>
            </a:endParaRPr>
          </a:p>
          <a:p>
            <a:pPr algn="r"/>
            <a:endParaRPr lang="en-US" sz="2400" dirty="0" smtClean="0">
              <a:latin typeface="Arial"/>
              <a:cs typeface="Arial"/>
            </a:endParaRPr>
          </a:p>
          <a:p>
            <a:pPr algn="r"/>
            <a:r>
              <a:rPr lang="en-US" dirty="0" smtClean="0">
                <a:latin typeface="Arial"/>
                <a:cs typeface="Arial"/>
              </a:rPr>
              <a:t>NASA Goddard Space Flight Center</a:t>
            </a:r>
          </a:p>
          <a:p>
            <a:pPr algn="r"/>
            <a:endParaRPr lang="en-US" dirty="0" smtClean="0">
              <a:latin typeface="Arial"/>
              <a:cs typeface="Arial"/>
            </a:endParaRPr>
          </a:p>
          <a:p>
            <a:pPr algn="r"/>
            <a:r>
              <a:rPr lang="en-US" dirty="0" err="1" smtClean="0">
                <a:latin typeface="Arial"/>
                <a:cs typeface="Arial"/>
              </a:rPr>
              <a:t>UMaine</a:t>
            </a:r>
            <a:r>
              <a:rPr lang="en-US" dirty="0" smtClean="0">
                <a:latin typeface="Arial"/>
                <a:cs typeface="Arial"/>
              </a:rPr>
              <a:t> Ocean Optics Summer Course</a:t>
            </a:r>
          </a:p>
          <a:p>
            <a:pPr algn="r"/>
            <a:r>
              <a:rPr lang="en-US" dirty="0" smtClean="0">
                <a:latin typeface="Arial"/>
                <a:cs typeface="Arial"/>
              </a:rPr>
              <a:t>July 10 – Aug 4 2017</a:t>
            </a:r>
            <a:endParaRPr lang="en-US" dirty="0" smtClean="0">
              <a:latin typeface="Arial"/>
              <a:cs typeface="Arial"/>
            </a:endParaRPr>
          </a:p>
          <a:p>
            <a:pPr algn="r"/>
            <a:endParaRPr lang="en-US" dirty="0" smtClean="0">
              <a:latin typeface="Arial"/>
              <a:cs typeface="Arial"/>
            </a:endParaRPr>
          </a:p>
          <a:p>
            <a:pPr algn="r"/>
            <a:r>
              <a:rPr lang="en-US" sz="1400" dirty="0" smtClean="0">
                <a:latin typeface="Arial"/>
                <a:cs typeface="Arial"/>
              </a:rPr>
              <a:t>Acknowledgements: </a:t>
            </a:r>
            <a:r>
              <a:rPr lang="en-US" sz="1400" dirty="0" err="1" smtClean="0">
                <a:latin typeface="Arial"/>
                <a:cs typeface="Arial"/>
              </a:rPr>
              <a:t>Aynur</a:t>
            </a:r>
            <a:r>
              <a:rPr lang="en-US" sz="1400" dirty="0" smtClean="0">
                <a:latin typeface="Arial"/>
                <a:cs typeface="Arial"/>
              </a:rPr>
              <a:t> </a:t>
            </a:r>
            <a:r>
              <a:rPr lang="en-US" sz="1400" dirty="0" err="1" smtClean="0">
                <a:latin typeface="Arial"/>
                <a:cs typeface="Arial"/>
              </a:rPr>
              <a:t>Abdurazik</a:t>
            </a:r>
            <a:r>
              <a:rPr lang="en-US" sz="1400" dirty="0" smtClean="0">
                <a:latin typeface="Arial"/>
                <a:cs typeface="Arial"/>
              </a:rPr>
              <a:t>, </a:t>
            </a:r>
            <a:r>
              <a:rPr lang="en-US" sz="1400" dirty="0" smtClean="0">
                <a:latin typeface="Arial"/>
                <a:cs typeface="Arial"/>
              </a:rPr>
              <a:t>Matt </a:t>
            </a:r>
            <a:r>
              <a:rPr lang="en-US" sz="1400" dirty="0" smtClean="0">
                <a:latin typeface="Arial"/>
                <a:cs typeface="Arial"/>
              </a:rPr>
              <a:t>Elliot, Danny Knowles, &amp; Don Shea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jeremy.werdell@nasa.gov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Isosceles Triangle 7"/>
          <p:cNvSpPr/>
          <p:nvPr/>
        </p:nvSpPr>
        <p:spPr>
          <a:xfrm>
            <a:off x="1001235" y="1237820"/>
            <a:ext cx="7099185" cy="4418213"/>
          </a:xfrm>
          <a:prstGeom prst="triangle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SeaDAS</a:t>
            </a:r>
            <a:r>
              <a:rPr lang="en-US" dirty="0" smtClean="0"/>
              <a:t> infrastructure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96357" y="4123797"/>
            <a:ext cx="6990635" cy="874522"/>
          </a:xfrm>
          <a:solidFill>
            <a:srgbClr val="FFFFFF"/>
          </a:solidFill>
          <a:ln>
            <a:solidFill>
              <a:schemeClr val="tx1"/>
            </a:solidFill>
          </a:ln>
        </p:spPr>
        <p:txBody>
          <a:bodyPr>
            <a:noAutofit/>
          </a:bodyPr>
          <a:lstStyle/>
          <a:p>
            <a:r>
              <a:rPr lang="en-US" sz="2200" dirty="0" smtClean="0"/>
              <a:t>source code (l2gen, l3bin, etc.) written in C &amp; Fortran </a:t>
            </a:r>
          </a:p>
          <a:p>
            <a:r>
              <a:rPr lang="en-US" sz="2200" dirty="0" smtClean="0">
                <a:solidFill>
                  <a:srgbClr val="FF0000"/>
                </a:solidFill>
              </a:rPr>
              <a:t>same code used in production at GSFC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jeremy.werdell@nasa.gov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E3043-E9EF-C043-BE78-E5027C035B69}" type="slidenum">
              <a:rPr lang="en-US" smtClean="0"/>
              <a:pPr/>
              <a:t>10</a:t>
            </a:fld>
            <a:endParaRPr lang="en-US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1063792" y="3012183"/>
            <a:ext cx="7055765" cy="505432"/>
          </a:xfrm>
          <a:prstGeom prst="rect">
            <a:avLst/>
          </a:prstGeom>
          <a:solidFill>
            <a:srgbClr val="FFFFFF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/>
              <a:t>wrapper scripts written in Python (</a:t>
            </a:r>
            <a:r>
              <a:rPr lang="en-US" sz="2200" dirty="0" err="1" smtClean="0"/>
              <a:t>modis_GEO.py</a:t>
            </a:r>
            <a:r>
              <a:rPr lang="en-US" sz="2200" dirty="0" smtClean="0"/>
              <a:t>, etc.)</a:t>
            </a: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944386" y="1864956"/>
            <a:ext cx="7327141" cy="5054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smtClean="0"/>
              <a:t>visualization GUI (graphical user interface) written in Java</a:t>
            </a:r>
          </a:p>
        </p:txBody>
      </p:sp>
    </p:spTree>
    <p:extLst>
      <p:ext uri="{BB962C8B-B14F-4D97-AF65-F5344CB8AC3E}">
        <p14:creationId xmlns:p14="http://schemas.microsoft.com/office/powerpoint/2010/main" val="12390726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requirements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jeremy.werdell@nasa.gov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E3043-E9EF-C043-BE78-E5027C035B69}" type="slidenum">
              <a:rPr lang="en-US" smtClean="0"/>
              <a:pPr/>
              <a:t>11</a:t>
            </a:fld>
            <a:endParaRPr lang="en-US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1408" y="623557"/>
            <a:ext cx="7346329" cy="5854211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041013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4850" y="80159"/>
            <a:ext cx="8229600" cy="398634"/>
          </a:xfrm>
        </p:spPr>
        <p:txBody>
          <a:bodyPr/>
          <a:lstStyle/>
          <a:p>
            <a:r>
              <a:rPr lang="en-US" dirty="0" smtClean="0"/>
              <a:t>satellite ocean color file formats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jeremy.werdell@nasa.gov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E3043-E9EF-C043-BE78-E5027C035B69}" type="slidenum">
              <a:rPr lang="en-US" smtClean="0"/>
              <a:pPr/>
              <a:t>12</a:t>
            </a:fld>
            <a:endParaRPr lang="en-US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87728" y="1614519"/>
            <a:ext cx="7757480" cy="4269195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HDF &amp; </a:t>
            </a:r>
            <a:r>
              <a:rPr lang="en-US" dirty="0" err="1" smtClean="0"/>
              <a:t>netCDF</a:t>
            </a:r>
            <a:r>
              <a:rPr lang="en-US" dirty="0" smtClean="0"/>
              <a:t> </a:t>
            </a:r>
          </a:p>
          <a:p>
            <a:r>
              <a:rPr lang="en-US" dirty="0">
                <a:hlinkClick r:id="rId2"/>
              </a:rPr>
              <a:t>http://www.hdfgroup.org</a:t>
            </a:r>
            <a:r>
              <a:rPr lang="en-US" dirty="0" smtClean="0">
                <a:hlinkClick r:id="rId2"/>
              </a:rPr>
              <a:t>/</a:t>
            </a:r>
            <a:endParaRPr lang="en-US" dirty="0" smtClean="0"/>
          </a:p>
          <a:p>
            <a:r>
              <a:rPr lang="en-US" dirty="0">
                <a:hlinkClick r:id="rId3"/>
              </a:rPr>
              <a:t>http://www.unidata.ucar.edu/software/netcdf</a:t>
            </a:r>
            <a:r>
              <a:rPr lang="en-US" dirty="0" smtClean="0">
                <a:hlinkClick r:id="rId3"/>
              </a:rPr>
              <a:t>/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self-describing &amp; machine independent file structure</a:t>
            </a:r>
          </a:p>
          <a:p>
            <a:endParaRPr lang="en-US" dirty="0"/>
          </a:p>
          <a:p>
            <a:r>
              <a:rPr lang="en-US" dirty="0" smtClean="0"/>
              <a:t>layers of array-oriented data proceeded by global attributes that describe the data &amp; provide metadata </a:t>
            </a:r>
            <a:endParaRPr lang="en-US" dirty="0"/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6653902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4850" y="80159"/>
            <a:ext cx="8229600" cy="398634"/>
          </a:xfrm>
        </p:spPr>
        <p:txBody>
          <a:bodyPr/>
          <a:lstStyle/>
          <a:p>
            <a:r>
              <a:rPr lang="en-US" dirty="0" err="1" smtClean="0"/>
              <a:t>SeaDAS</a:t>
            </a:r>
            <a:r>
              <a:rPr lang="en-US" dirty="0" smtClean="0"/>
              <a:t> resources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jeremy.werdell@nasa.gov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E3043-E9EF-C043-BE78-E5027C035B69}" type="slidenum">
              <a:rPr lang="en-US" smtClean="0"/>
              <a:pPr/>
              <a:t>13</a:t>
            </a:fld>
            <a:endParaRPr lang="en-US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455912" y="1223703"/>
            <a:ext cx="8379654" cy="5029535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200" dirty="0" err="1" smtClean="0"/>
              <a:t>SeaDAS</a:t>
            </a:r>
            <a:r>
              <a:rPr lang="en-US" sz="2200" dirty="0" smtClean="0"/>
              <a:t> Web site – online help &amp; instructions</a:t>
            </a:r>
          </a:p>
          <a:p>
            <a:r>
              <a:rPr lang="en-US" sz="2200" dirty="0" smtClean="0">
                <a:hlinkClick r:id="rId2"/>
              </a:rPr>
              <a:t>http://seadas.gsfc.nasa.gov</a:t>
            </a:r>
            <a:endParaRPr lang="en-US" sz="2200" dirty="0" smtClean="0"/>
          </a:p>
          <a:p>
            <a:endParaRPr lang="en-US" sz="2200" dirty="0"/>
          </a:p>
          <a:p>
            <a:r>
              <a:rPr lang="en-US" sz="2200" dirty="0" err="1" smtClean="0">
                <a:solidFill>
                  <a:srgbClr val="008000"/>
                </a:solidFill>
              </a:rPr>
              <a:t>OceanColor</a:t>
            </a:r>
            <a:r>
              <a:rPr lang="en-US" sz="2200" dirty="0" smtClean="0">
                <a:solidFill>
                  <a:srgbClr val="008000"/>
                </a:solidFill>
              </a:rPr>
              <a:t> online forum – </a:t>
            </a:r>
            <a:r>
              <a:rPr lang="en-US" sz="2200" dirty="0" err="1" smtClean="0">
                <a:solidFill>
                  <a:srgbClr val="008000"/>
                </a:solidFill>
              </a:rPr>
              <a:t>SeaDAS</a:t>
            </a:r>
            <a:r>
              <a:rPr lang="en-US" sz="2200" dirty="0" smtClean="0">
                <a:solidFill>
                  <a:srgbClr val="008000"/>
                </a:solidFill>
              </a:rPr>
              <a:t>-specific boards</a:t>
            </a:r>
          </a:p>
          <a:p>
            <a:r>
              <a:rPr lang="en-US" sz="2200" dirty="0" smtClean="0">
                <a:hlinkClick r:id="rId3"/>
              </a:rPr>
              <a:t>http://oceancolor.gsfc.nasa.gov</a:t>
            </a:r>
            <a:r>
              <a:rPr lang="en-US" sz="2200" dirty="0">
                <a:hlinkClick r:id="rId3"/>
              </a:rPr>
              <a:t>/forum/oceancolor/</a:t>
            </a:r>
            <a:r>
              <a:rPr lang="en-US" sz="2200" dirty="0" smtClean="0">
                <a:hlinkClick r:id="rId3"/>
              </a:rPr>
              <a:t>forum_show.pl</a:t>
            </a:r>
            <a:endParaRPr lang="en-US" sz="2200" dirty="0" smtClean="0"/>
          </a:p>
          <a:p>
            <a:endParaRPr lang="en-US" sz="2200" dirty="0"/>
          </a:p>
          <a:p>
            <a:r>
              <a:rPr lang="en-US" sz="2200" dirty="0" err="1" smtClean="0"/>
              <a:t>SeaDAS</a:t>
            </a:r>
            <a:r>
              <a:rPr lang="en-US" sz="2200" dirty="0" smtClean="0"/>
              <a:t> 7 interactive help (buttons within the GUI)</a:t>
            </a:r>
          </a:p>
          <a:p>
            <a:endParaRPr lang="en-US" sz="2200" dirty="0"/>
          </a:p>
          <a:p>
            <a:r>
              <a:rPr lang="en-US" sz="2200" dirty="0" smtClean="0"/>
              <a:t>email</a:t>
            </a:r>
          </a:p>
          <a:p>
            <a:r>
              <a:rPr lang="en-US" sz="2200" dirty="0" smtClean="0">
                <a:hlinkClick r:id="rId4"/>
              </a:rPr>
              <a:t>seadas@seadas.gsfc.nasa.gov</a:t>
            </a:r>
            <a:endParaRPr lang="en-US" sz="2200" dirty="0" smtClean="0"/>
          </a:p>
          <a:p>
            <a:endParaRPr lang="en-US" sz="2200" dirty="0" smtClean="0"/>
          </a:p>
          <a:p>
            <a:r>
              <a:rPr lang="en-US" sz="2200" dirty="0" smtClean="0"/>
              <a:t>YouTube</a:t>
            </a:r>
            <a:endParaRPr lang="en-US" sz="2200" dirty="0"/>
          </a:p>
          <a:p>
            <a:endParaRPr lang="en-US" sz="2200" dirty="0" smtClean="0"/>
          </a:p>
        </p:txBody>
      </p:sp>
    </p:spTree>
    <p:extLst>
      <p:ext uri="{BB962C8B-B14F-4D97-AF65-F5344CB8AC3E}">
        <p14:creationId xmlns:p14="http://schemas.microsoft.com/office/powerpoint/2010/main" val="32211669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jeremy.werdell@nasa.gov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E3043-E9EF-C043-BE78-E5027C035B69}" type="slidenum">
              <a:rPr lang="en-US" smtClean="0"/>
              <a:pPr/>
              <a:t>14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83866" y="2627045"/>
            <a:ext cx="7707067" cy="559709"/>
          </a:xfrm>
        </p:spPr>
        <p:txBody>
          <a:bodyPr>
            <a:noAutofit/>
          </a:bodyPr>
          <a:lstStyle/>
          <a:p>
            <a:pPr algn="ctr"/>
            <a:r>
              <a:rPr lang="en-US" sz="2800" dirty="0" smtClean="0">
                <a:solidFill>
                  <a:srgbClr val="008000"/>
                </a:solidFill>
              </a:rPr>
              <a:t>lecture break</a:t>
            </a:r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3364805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667" name="Rectangle 1027"/>
          <p:cNvSpPr>
            <a:spLocks noGrp="1" noChangeArrowheads="1"/>
          </p:cNvSpPr>
          <p:nvPr>
            <p:ph type="body" sz="half" idx="1"/>
          </p:nvPr>
        </p:nvSpPr>
        <p:spPr>
          <a:xfrm>
            <a:off x="381000" y="914400"/>
            <a:ext cx="3429000" cy="990600"/>
          </a:xfrm>
          <a:noFill/>
          <a:ln w="19050">
            <a:solidFill>
              <a:srgbClr val="66CCFF"/>
            </a:solidFill>
          </a:ln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1600" dirty="0">
                <a:solidFill>
                  <a:srgbClr val="000000"/>
                </a:solidFill>
              </a:rPr>
              <a:t>Level 0</a:t>
            </a:r>
          </a:p>
          <a:p>
            <a:pPr lvl="1">
              <a:lnSpc>
                <a:spcPct val="90000"/>
              </a:lnSpc>
            </a:pPr>
            <a:r>
              <a:rPr lang="en-US" sz="1600" dirty="0">
                <a:solidFill>
                  <a:srgbClr val="000000"/>
                </a:solidFill>
              </a:rPr>
              <a:t>raw digital counts</a:t>
            </a:r>
          </a:p>
          <a:p>
            <a:pPr lvl="1">
              <a:lnSpc>
                <a:spcPct val="90000"/>
              </a:lnSpc>
            </a:pPr>
            <a:r>
              <a:rPr lang="en-US" sz="1600" dirty="0">
                <a:solidFill>
                  <a:srgbClr val="000000"/>
                </a:solidFill>
              </a:rPr>
              <a:t>native binary format</a:t>
            </a:r>
          </a:p>
        </p:txBody>
      </p:sp>
      <p:sp>
        <p:nvSpPr>
          <p:cNvPr id="369668" name="Rectangle 1028"/>
          <p:cNvSpPr>
            <a:spLocks noGrp="1" noChangeArrowheads="1"/>
          </p:cNvSpPr>
          <p:nvPr>
            <p:ph type="body" sz="half" idx="2"/>
          </p:nvPr>
        </p:nvSpPr>
        <p:spPr>
          <a:xfrm>
            <a:off x="381000" y="2247900"/>
            <a:ext cx="3429000" cy="990600"/>
          </a:xfrm>
          <a:noFill/>
          <a:ln w="19050">
            <a:solidFill>
              <a:srgbClr val="66CCFF"/>
            </a:solidFill>
          </a:ln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1600">
                <a:solidFill>
                  <a:srgbClr val="000000"/>
                </a:solidFill>
              </a:rPr>
              <a:t>Level 1A </a:t>
            </a:r>
          </a:p>
          <a:p>
            <a:pPr lvl="1">
              <a:lnSpc>
                <a:spcPct val="90000"/>
              </a:lnSpc>
            </a:pPr>
            <a:r>
              <a:rPr lang="en-US" sz="1600">
                <a:solidFill>
                  <a:srgbClr val="000000"/>
                </a:solidFill>
              </a:rPr>
              <a:t>raw digital counts</a:t>
            </a:r>
          </a:p>
          <a:p>
            <a:pPr lvl="1">
              <a:lnSpc>
                <a:spcPct val="90000"/>
              </a:lnSpc>
            </a:pPr>
            <a:r>
              <a:rPr lang="en-US" sz="1600">
                <a:solidFill>
                  <a:srgbClr val="000000"/>
                </a:solidFill>
              </a:rPr>
              <a:t>HDF formatted</a:t>
            </a:r>
          </a:p>
        </p:txBody>
      </p:sp>
      <p:sp>
        <p:nvSpPr>
          <p:cNvPr id="369669" name="Rectangle 1029"/>
          <p:cNvSpPr>
            <a:spLocks noChangeArrowheads="1"/>
          </p:cNvSpPr>
          <p:nvPr/>
        </p:nvSpPr>
        <p:spPr bwMode="auto">
          <a:xfrm>
            <a:off x="3352800" y="3657600"/>
            <a:ext cx="3429000" cy="990600"/>
          </a:xfrm>
          <a:prstGeom prst="rect">
            <a:avLst/>
          </a:prstGeom>
          <a:noFill/>
          <a:ln w="19050">
            <a:solidFill>
              <a:srgbClr val="66CCFF"/>
            </a:solidFill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>
              <a:spcBef>
                <a:spcPct val="20000"/>
              </a:spcBef>
            </a:pPr>
            <a:r>
              <a:rPr lang="en-US" sz="1600" dirty="0">
                <a:solidFill>
                  <a:srgbClr val="000000"/>
                </a:solidFill>
                <a:latin typeface="Arial"/>
                <a:cs typeface="Arial"/>
              </a:rPr>
              <a:t>Level 1B</a:t>
            </a:r>
          </a:p>
          <a:p>
            <a:pPr marL="742950" lvl="1" indent="-285750">
              <a:spcBef>
                <a:spcPct val="20000"/>
              </a:spcBef>
              <a:buFontTx/>
              <a:buChar char="–"/>
            </a:pPr>
            <a:r>
              <a:rPr lang="en-US" sz="1600" dirty="0">
                <a:solidFill>
                  <a:srgbClr val="000000"/>
                </a:solidFill>
                <a:latin typeface="Arial"/>
                <a:ea typeface="ＭＳ Ｐゴシック" charset="-128"/>
                <a:cs typeface="Arial"/>
              </a:rPr>
              <a:t>calibrated </a:t>
            </a:r>
            <a:r>
              <a:rPr lang="en-US" sz="1600" dirty="0" err="1">
                <a:solidFill>
                  <a:srgbClr val="000000"/>
                </a:solidFill>
                <a:latin typeface="Arial"/>
                <a:ea typeface="ＭＳ Ｐゴシック" charset="-128"/>
                <a:cs typeface="Arial"/>
              </a:rPr>
              <a:t>reflectances</a:t>
            </a:r>
            <a:endParaRPr lang="en-US" sz="1600" dirty="0">
              <a:solidFill>
                <a:srgbClr val="000000"/>
              </a:solidFill>
              <a:latin typeface="Arial"/>
              <a:ea typeface="ＭＳ Ｐゴシック" charset="-128"/>
              <a:cs typeface="Arial"/>
            </a:endParaRPr>
          </a:p>
          <a:p>
            <a:pPr marL="742950" lvl="1" indent="-285750">
              <a:spcBef>
                <a:spcPct val="20000"/>
              </a:spcBef>
              <a:buFontTx/>
              <a:buChar char="–"/>
            </a:pPr>
            <a:r>
              <a:rPr lang="en-US" sz="1600" dirty="0">
                <a:solidFill>
                  <a:srgbClr val="000000"/>
                </a:solidFill>
                <a:latin typeface="Arial"/>
                <a:ea typeface="ＭＳ Ｐゴシック" charset="-128"/>
                <a:cs typeface="Arial"/>
              </a:rPr>
              <a:t>converted telemetry</a:t>
            </a:r>
          </a:p>
        </p:txBody>
      </p:sp>
      <p:sp>
        <p:nvSpPr>
          <p:cNvPr id="369670" name="Rectangle 1030"/>
          <p:cNvSpPr>
            <a:spLocks noChangeArrowheads="1"/>
          </p:cNvSpPr>
          <p:nvPr/>
        </p:nvSpPr>
        <p:spPr bwMode="auto">
          <a:xfrm>
            <a:off x="4648200" y="5410200"/>
            <a:ext cx="3505200" cy="1066800"/>
          </a:xfrm>
          <a:prstGeom prst="rect">
            <a:avLst/>
          </a:prstGeom>
          <a:noFill/>
          <a:ln w="19050">
            <a:solidFill>
              <a:srgbClr val="66CCFF"/>
            </a:solidFill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>
              <a:spcBef>
                <a:spcPct val="20000"/>
              </a:spcBef>
            </a:pPr>
            <a:r>
              <a:rPr lang="en-US" sz="1600" dirty="0">
                <a:solidFill>
                  <a:srgbClr val="000000"/>
                </a:solidFill>
                <a:latin typeface="Arial"/>
                <a:cs typeface="Arial"/>
              </a:rPr>
              <a:t>Level 2</a:t>
            </a:r>
          </a:p>
          <a:p>
            <a:pPr marL="742950" lvl="1" indent="-285750">
              <a:spcBef>
                <a:spcPct val="20000"/>
              </a:spcBef>
              <a:buFontTx/>
              <a:buChar char="–"/>
            </a:pPr>
            <a:r>
              <a:rPr lang="en-US" sz="1600" dirty="0" err="1">
                <a:solidFill>
                  <a:srgbClr val="000000"/>
                </a:solidFill>
                <a:latin typeface="Arial"/>
                <a:ea typeface="ＭＳ Ｐゴシック" charset="-128"/>
                <a:cs typeface="Arial"/>
              </a:rPr>
              <a:t>geolocated</a:t>
            </a:r>
            <a:r>
              <a:rPr lang="en-US" sz="1600" dirty="0">
                <a:solidFill>
                  <a:srgbClr val="000000"/>
                </a:solidFill>
                <a:latin typeface="Arial"/>
                <a:ea typeface="ＭＳ Ｐゴシック" charset="-128"/>
                <a:cs typeface="Arial"/>
              </a:rPr>
              <a:t> geophysical products for each pixel</a:t>
            </a:r>
          </a:p>
        </p:txBody>
      </p:sp>
      <p:sp>
        <p:nvSpPr>
          <p:cNvPr id="369671" name="Rectangle 1031"/>
          <p:cNvSpPr>
            <a:spLocks noChangeArrowheads="1"/>
          </p:cNvSpPr>
          <p:nvPr/>
        </p:nvSpPr>
        <p:spPr bwMode="auto">
          <a:xfrm>
            <a:off x="381000" y="4953000"/>
            <a:ext cx="3429000" cy="1524000"/>
          </a:xfrm>
          <a:prstGeom prst="rect">
            <a:avLst/>
          </a:prstGeom>
          <a:noFill/>
          <a:ln w="19050">
            <a:solidFill>
              <a:srgbClr val="66CCFF"/>
            </a:solidFill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1600" dirty="0" smtClean="0">
                <a:solidFill>
                  <a:srgbClr val="000000"/>
                </a:solidFill>
                <a:latin typeface="Arial"/>
                <a:cs typeface="Arial"/>
              </a:rPr>
              <a:t>ancillary </a:t>
            </a:r>
            <a:r>
              <a:rPr lang="en-US" sz="1600" dirty="0">
                <a:solidFill>
                  <a:srgbClr val="000000"/>
                </a:solidFill>
                <a:latin typeface="Arial"/>
                <a:cs typeface="Arial"/>
              </a:rPr>
              <a:t>data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1600" dirty="0">
                <a:solidFill>
                  <a:srgbClr val="000000"/>
                </a:solidFill>
                <a:latin typeface="Arial"/>
                <a:ea typeface="ＭＳ Ｐゴシック" charset="-128"/>
                <a:cs typeface="Arial"/>
              </a:rPr>
              <a:t>wind speed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1600" dirty="0">
                <a:solidFill>
                  <a:srgbClr val="000000"/>
                </a:solidFill>
                <a:latin typeface="Arial"/>
                <a:ea typeface="ＭＳ Ｐゴシック" charset="-128"/>
                <a:cs typeface="Arial"/>
              </a:rPr>
              <a:t>surface pressure 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1600" dirty="0">
                <a:solidFill>
                  <a:srgbClr val="000000"/>
                </a:solidFill>
                <a:latin typeface="Arial"/>
                <a:ea typeface="ＭＳ Ｐゴシック" charset="-128"/>
                <a:cs typeface="Arial"/>
              </a:rPr>
              <a:t>total ozone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1600" dirty="0">
                <a:solidFill>
                  <a:srgbClr val="000000"/>
                </a:solidFill>
                <a:latin typeface="Arial"/>
                <a:ea typeface="ＭＳ Ｐゴシック" charset="-128"/>
                <a:cs typeface="Arial"/>
              </a:rPr>
              <a:t>Reynolds SST</a:t>
            </a:r>
          </a:p>
        </p:txBody>
      </p:sp>
      <p:sp>
        <p:nvSpPr>
          <p:cNvPr id="369672" name="AutoShape 1032"/>
          <p:cNvSpPr>
            <a:spLocks noChangeArrowheads="1"/>
          </p:cNvSpPr>
          <p:nvPr/>
        </p:nvSpPr>
        <p:spPr bwMode="auto">
          <a:xfrm>
            <a:off x="1828800" y="1905000"/>
            <a:ext cx="457200" cy="304800"/>
          </a:xfrm>
          <a:prstGeom prst="downArrow">
            <a:avLst>
              <a:gd name="adj1" fmla="val 50000"/>
              <a:gd name="adj2" fmla="val 25000"/>
            </a:avLst>
          </a:prstGeom>
          <a:solidFill>
            <a:srgbClr val="66CCFF"/>
          </a:solidFill>
          <a:ln w="12700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320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369673" name="AutoShape 1033"/>
          <p:cNvSpPr>
            <a:spLocks noChangeArrowheads="1"/>
          </p:cNvSpPr>
          <p:nvPr/>
        </p:nvSpPr>
        <p:spPr bwMode="auto">
          <a:xfrm>
            <a:off x="7010400" y="3251200"/>
            <a:ext cx="457200" cy="2159000"/>
          </a:xfrm>
          <a:prstGeom prst="downArrow">
            <a:avLst>
              <a:gd name="adj1" fmla="val 38889"/>
              <a:gd name="adj2" fmla="val 51398"/>
            </a:avLst>
          </a:prstGeom>
          <a:solidFill>
            <a:srgbClr val="66CCFF"/>
          </a:solidFill>
          <a:ln w="12700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369674" name="AutoShape 1034"/>
          <p:cNvSpPr>
            <a:spLocks noChangeArrowheads="1"/>
          </p:cNvSpPr>
          <p:nvPr/>
        </p:nvSpPr>
        <p:spPr bwMode="auto">
          <a:xfrm>
            <a:off x="3810000" y="5410200"/>
            <a:ext cx="838200" cy="381000"/>
          </a:xfrm>
          <a:prstGeom prst="rightArrow">
            <a:avLst>
              <a:gd name="adj1" fmla="val 50000"/>
              <a:gd name="adj2" fmla="val 55000"/>
            </a:avLst>
          </a:prstGeom>
          <a:solidFill>
            <a:srgbClr val="66CCFF"/>
          </a:solidFill>
          <a:ln w="12700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369675" name="Rectangle 1035"/>
          <p:cNvSpPr>
            <a:spLocks noChangeArrowheads="1"/>
          </p:cNvSpPr>
          <p:nvPr/>
        </p:nvSpPr>
        <p:spPr bwMode="auto">
          <a:xfrm>
            <a:off x="4572000" y="2247900"/>
            <a:ext cx="3429000" cy="990600"/>
          </a:xfrm>
          <a:prstGeom prst="rect">
            <a:avLst/>
          </a:prstGeom>
          <a:noFill/>
          <a:ln w="19050">
            <a:solidFill>
              <a:srgbClr val="66CCFF"/>
            </a:solidFill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1600" dirty="0">
                <a:solidFill>
                  <a:srgbClr val="000000"/>
                </a:solidFill>
                <a:latin typeface="Arial"/>
                <a:cs typeface="Arial"/>
              </a:rPr>
              <a:t>GEO 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1600" dirty="0" err="1">
                <a:solidFill>
                  <a:srgbClr val="000000"/>
                </a:solidFill>
                <a:latin typeface="Arial"/>
                <a:ea typeface="ＭＳ Ｐゴシック" charset="-128"/>
                <a:cs typeface="Arial"/>
              </a:rPr>
              <a:t>geolocation</a:t>
            </a:r>
            <a:endParaRPr lang="en-US" sz="1600" dirty="0">
              <a:solidFill>
                <a:srgbClr val="000000"/>
              </a:solidFill>
              <a:latin typeface="Arial"/>
              <a:ea typeface="ＭＳ Ｐゴシック" charset="-128"/>
              <a:cs typeface="Arial"/>
            </a:endParaRP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1600" dirty="0">
                <a:solidFill>
                  <a:srgbClr val="000000"/>
                </a:solidFill>
                <a:latin typeface="Arial"/>
                <a:ea typeface="ＭＳ Ｐゴシック" charset="-128"/>
                <a:cs typeface="Arial"/>
              </a:rPr>
              <a:t>radiant path geometry</a:t>
            </a:r>
          </a:p>
        </p:txBody>
      </p:sp>
      <p:sp>
        <p:nvSpPr>
          <p:cNvPr id="369676" name="Rectangle 1036"/>
          <p:cNvSpPr>
            <a:spLocks noChangeArrowheads="1"/>
          </p:cNvSpPr>
          <p:nvPr/>
        </p:nvSpPr>
        <p:spPr bwMode="auto">
          <a:xfrm>
            <a:off x="4572000" y="914400"/>
            <a:ext cx="3429000" cy="990600"/>
          </a:xfrm>
          <a:prstGeom prst="rect">
            <a:avLst/>
          </a:prstGeom>
          <a:noFill/>
          <a:ln w="19050">
            <a:solidFill>
              <a:srgbClr val="66CCFF"/>
            </a:solidFill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>
              <a:lnSpc>
                <a:spcPct val="90000"/>
              </a:lnSpc>
              <a:spcBef>
                <a:spcPct val="20000"/>
              </a:spcBef>
            </a:pPr>
            <a:r>
              <a:rPr lang="en-US" sz="1600" dirty="0">
                <a:solidFill>
                  <a:srgbClr val="000000"/>
                </a:solidFill>
                <a:latin typeface="Arial"/>
                <a:cs typeface="Arial"/>
              </a:rPr>
              <a:t>ATT &amp; EPH 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1600" dirty="0">
                <a:solidFill>
                  <a:srgbClr val="000000"/>
                </a:solidFill>
                <a:latin typeface="Arial"/>
                <a:ea typeface="ＭＳ Ｐゴシック" charset="-128"/>
                <a:cs typeface="Arial"/>
              </a:rPr>
              <a:t>spacecraft attitude</a:t>
            </a:r>
          </a:p>
          <a:p>
            <a:pPr marL="742950" lvl="1" indent="-285750">
              <a:lnSpc>
                <a:spcPct val="90000"/>
              </a:lnSpc>
              <a:spcBef>
                <a:spcPct val="20000"/>
              </a:spcBef>
              <a:buFontTx/>
              <a:buChar char="–"/>
            </a:pPr>
            <a:r>
              <a:rPr lang="en-US" sz="1600" dirty="0">
                <a:solidFill>
                  <a:srgbClr val="000000"/>
                </a:solidFill>
                <a:latin typeface="Arial"/>
                <a:ea typeface="ＭＳ Ｐゴシック" charset="-128"/>
                <a:cs typeface="Arial"/>
              </a:rPr>
              <a:t>spacecraft position</a:t>
            </a:r>
          </a:p>
        </p:txBody>
      </p:sp>
      <p:sp>
        <p:nvSpPr>
          <p:cNvPr id="369677" name="AutoShape 1037"/>
          <p:cNvSpPr>
            <a:spLocks noChangeArrowheads="1"/>
          </p:cNvSpPr>
          <p:nvPr/>
        </p:nvSpPr>
        <p:spPr bwMode="auto">
          <a:xfrm>
            <a:off x="3810000" y="2552700"/>
            <a:ext cx="762000" cy="3810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6CCFF"/>
          </a:solidFill>
          <a:ln w="12700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369678" name="AutoShape 1038"/>
          <p:cNvSpPr>
            <a:spLocks noChangeArrowheads="1"/>
          </p:cNvSpPr>
          <p:nvPr/>
        </p:nvSpPr>
        <p:spPr bwMode="auto">
          <a:xfrm>
            <a:off x="5029200" y="4648200"/>
            <a:ext cx="457200" cy="762000"/>
          </a:xfrm>
          <a:prstGeom prst="downArrow">
            <a:avLst>
              <a:gd name="adj1" fmla="val 50000"/>
              <a:gd name="adj2" fmla="val 41667"/>
            </a:avLst>
          </a:prstGeom>
          <a:solidFill>
            <a:srgbClr val="66CCFF"/>
          </a:solidFill>
          <a:ln w="12700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369679" name="AutoShape 1039"/>
          <p:cNvSpPr>
            <a:spLocks noChangeArrowheads="1"/>
          </p:cNvSpPr>
          <p:nvPr/>
        </p:nvSpPr>
        <p:spPr bwMode="auto">
          <a:xfrm>
            <a:off x="6019800" y="1905000"/>
            <a:ext cx="457200" cy="304800"/>
          </a:xfrm>
          <a:prstGeom prst="downArrow">
            <a:avLst>
              <a:gd name="adj1" fmla="val 50000"/>
              <a:gd name="adj2" fmla="val 25000"/>
            </a:avLst>
          </a:prstGeom>
          <a:solidFill>
            <a:srgbClr val="66CCFF"/>
          </a:solidFill>
          <a:ln w="12700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320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369681" name="AutoShape 1041"/>
          <p:cNvSpPr>
            <a:spLocks noChangeArrowheads="1"/>
          </p:cNvSpPr>
          <p:nvPr/>
        </p:nvSpPr>
        <p:spPr bwMode="auto">
          <a:xfrm>
            <a:off x="4953000" y="3251200"/>
            <a:ext cx="457200" cy="330200"/>
          </a:xfrm>
          <a:prstGeom prst="downArrow">
            <a:avLst>
              <a:gd name="adj1" fmla="val 50000"/>
              <a:gd name="adj2" fmla="val 25000"/>
            </a:avLst>
          </a:prstGeom>
          <a:solidFill>
            <a:srgbClr val="66CCFF"/>
          </a:solidFill>
          <a:ln w="12700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3200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0" name="Title 1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MODIS data levels &amp; flow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jeremy.werdell@nasa.gov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E3043-E9EF-C043-BE78-E5027C035B69}" type="slidenum">
              <a:rPr lang="en-US" smtClean="0"/>
              <a:pPr/>
              <a:t>15</a:t>
            </a:fld>
            <a:endParaRPr lang="en-US"/>
          </a:p>
        </p:txBody>
      </p:sp>
      <p:sp>
        <p:nvSpPr>
          <p:cNvPr id="22" name="AutoShape 1037"/>
          <p:cNvSpPr>
            <a:spLocks noChangeArrowheads="1"/>
          </p:cNvSpPr>
          <p:nvPr/>
        </p:nvSpPr>
        <p:spPr bwMode="auto">
          <a:xfrm>
            <a:off x="2590800" y="3986056"/>
            <a:ext cx="762000" cy="38100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66CCFF"/>
          </a:solidFill>
          <a:ln w="12700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>
              <a:solidFill>
                <a:srgbClr val="000000"/>
              </a:solidFill>
              <a:latin typeface="Arial"/>
              <a:cs typeface="Arial"/>
            </a:endParaRPr>
          </a:p>
        </p:txBody>
      </p:sp>
      <p:sp>
        <p:nvSpPr>
          <p:cNvPr id="23" name="AutoShape 1032"/>
          <p:cNvSpPr>
            <a:spLocks noChangeArrowheads="1"/>
          </p:cNvSpPr>
          <p:nvPr/>
        </p:nvSpPr>
        <p:spPr bwMode="auto">
          <a:xfrm>
            <a:off x="2438400" y="3251199"/>
            <a:ext cx="457200" cy="830491"/>
          </a:xfrm>
          <a:prstGeom prst="downArrow">
            <a:avLst>
              <a:gd name="adj1" fmla="val 50000"/>
              <a:gd name="adj2" fmla="val 25000"/>
            </a:avLst>
          </a:prstGeom>
          <a:solidFill>
            <a:srgbClr val="66CCFF"/>
          </a:solidFill>
          <a:ln w="12700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US" sz="3200">
              <a:solidFill>
                <a:srgbClr val="000000"/>
              </a:solidFill>
              <a:latin typeface="Arial"/>
              <a:cs typeface="Arial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jeremy.werdell@nasa.gov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E3043-E9EF-C043-BE78-E5027C035B69}" type="slidenum">
              <a:rPr lang="en-US" smtClean="0"/>
              <a:pPr/>
              <a:t>16</a:t>
            </a:fld>
            <a:endParaRPr lang="en-US"/>
          </a:p>
        </p:txBody>
      </p:sp>
      <p:sp>
        <p:nvSpPr>
          <p:cNvPr id="6" name="Freeform 3"/>
          <p:cNvSpPr>
            <a:spLocks/>
          </p:cNvSpPr>
          <p:nvPr/>
        </p:nvSpPr>
        <p:spPr bwMode="auto">
          <a:xfrm>
            <a:off x="2308860" y="4381289"/>
            <a:ext cx="4526280" cy="335291"/>
          </a:xfrm>
          <a:custGeom>
            <a:avLst/>
            <a:gdLst>
              <a:gd name="T0" fmla="*/ 0 w 2592"/>
              <a:gd name="T1" fmla="*/ 2147483647 h 192"/>
              <a:gd name="T2" fmla="*/ 2147483647 w 2592"/>
              <a:gd name="T3" fmla="*/ 2147483647 h 192"/>
              <a:gd name="T4" fmla="*/ 2147483647 w 2592"/>
              <a:gd name="T5" fmla="*/ 2147483647 h 192"/>
              <a:gd name="T6" fmla="*/ 2147483647 w 2592"/>
              <a:gd name="T7" fmla="*/ 2147483647 h 192"/>
              <a:gd name="T8" fmla="*/ 2147483647 w 2592"/>
              <a:gd name="T9" fmla="*/ 2147483647 h 192"/>
              <a:gd name="T10" fmla="*/ 2147483647 w 2592"/>
              <a:gd name="T11" fmla="*/ 2147483647 h 192"/>
              <a:gd name="T12" fmla="*/ 2147483647 w 2592"/>
              <a:gd name="T13" fmla="*/ 0 h 192"/>
              <a:gd name="T14" fmla="*/ 2147483647 w 2592"/>
              <a:gd name="T15" fmla="*/ 2147483647 h 192"/>
              <a:gd name="T16" fmla="*/ 2147483647 w 2592"/>
              <a:gd name="T17" fmla="*/ 0 h 192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2592"/>
              <a:gd name="T28" fmla="*/ 0 h 192"/>
              <a:gd name="T29" fmla="*/ 2592 w 2592"/>
              <a:gd name="T30" fmla="*/ 192 h 192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2592" h="192">
                <a:moveTo>
                  <a:pt x="0" y="48"/>
                </a:moveTo>
                <a:cubicBezTo>
                  <a:pt x="96" y="120"/>
                  <a:pt x="192" y="192"/>
                  <a:pt x="288" y="192"/>
                </a:cubicBezTo>
                <a:cubicBezTo>
                  <a:pt x="384" y="192"/>
                  <a:pt x="472" y="56"/>
                  <a:pt x="576" y="48"/>
                </a:cubicBezTo>
                <a:cubicBezTo>
                  <a:pt x="680" y="40"/>
                  <a:pt x="800" y="144"/>
                  <a:pt x="912" y="144"/>
                </a:cubicBezTo>
                <a:cubicBezTo>
                  <a:pt x="1024" y="144"/>
                  <a:pt x="1128" y="48"/>
                  <a:pt x="1248" y="48"/>
                </a:cubicBezTo>
                <a:cubicBezTo>
                  <a:pt x="1368" y="48"/>
                  <a:pt x="1512" y="152"/>
                  <a:pt x="1632" y="144"/>
                </a:cubicBezTo>
                <a:cubicBezTo>
                  <a:pt x="1752" y="136"/>
                  <a:pt x="1856" y="0"/>
                  <a:pt x="1968" y="0"/>
                </a:cubicBezTo>
                <a:cubicBezTo>
                  <a:pt x="2080" y="0"/>
                  <a:pt x="2200" y="144"/>
                  <a:pt x="2304" y="144"/>
                </a:cubicBezTo>
                <a:cubicBezTo>
                  <a:pt x="2408" y="144"/>
                  <a:pt x="2544" y="24"/>
                  <a:pt x="2592" y="0"/>
                </a:cubicBezTo>
              </a:path>
            </a:pathLst>
          </a:custGeom>
          <a:noFill/>
          <a:ln w="25400">
            <a:solidFill>
              <a:srgbClr val="0000FF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3272790" y="4688639"/>
            <a:ext cx="2430780" cy="3021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algn="ctr" eaLnBrk="1" hangingPunct="1">
              <a:spcBef>
                <a:spcPct val="50000"/>
              </a:spcBef>
            </a:pPr>
            <a:r>
              <a:rPr lang="en-US" sz="1200" b="1">
                <a:ea typeface="Arial" charset="0"/>
                <a:cs typeface="Arial" charset="0"/>
              </a:rPr>
              <a:t>SEA SURFACE</a:t>
            </a:r>
            <a:endParaRPr lang="en-US" b="1">
              <a:ea typeface="Arial" charset="0"/>
              <a:cs typeface="Arial" charset="0"/>
            </a:endParaRPr>
          </a:p>
        </p:txBody>
      </p:sp>
      <p:grpSp>
        <p:nvGrpSpPr>
          <p:cNvPr id="8" name="Group 5"/>
          <p:cNvGrpSpPr>
            <a:grpSpLocks/>
          </p:cNvGrpSpPr>
          <p:nvPr/>
        </p:nvGrpSpPr>
        <p:grpSpPr bwMode="auto">
          <a:xfrm rot="2355351">
            <a:off x="6066790" y="1447494"/>
            <a:ext cx="932498" cy="419114"/>
            <a:chOff x="3642" y="960"/>
            <a:chExt cx="534" cy="240"/>
          </a:xfrm>
        </p:grpSpPr>
        <p:sp>
          <p:nvSpPr>
            <p:cNvPr id="9" name="Oval 6"/>
            <p:cNvSpPr>
              <a:spLocks noChangeArrowheads="1"/>
            </p:cNvSpPr>
            <p:nvPr/>
          </p:nvSpPr>
          <p:spPr bwMode="auto">
            <a:xfrm>
              <a:off x="3792" y="960"/>
              <a:ext cx="240" cy="240"/>
            </a:xfrm>
            <a:prstGeom prst="ellipse">
              <a:avLst/>
            </a:prstGeom>
            <a:solidFill>
              <a:schemeClr val="tx1"/>
            </a:solidFill>
            <a:ln w="9525">
              <a:noFill/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Line 7"/>
            <p:cNvSpPr>
              <a:spLocks noChangeShapeType="1"/>
            </p:cNvSpPr>
            <p:nvPr/>
          </p:nvSpPr>
          <p:spPr bwMode="auto">
            <a:xfrm>
              <a:off x="3642" y="1080"/>
              <a:ext cx="528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Line 8"/>
            <p:cNvSpPr>
              <a:spLocks noChangeShapeType="1"/>
            </p:cNvSpPr>
            <p:nvPr/>
          </p:nvSpPr>
          <p:spPr bwMode="auto">
            <a:xfrm>
              <a:off x="3642" y="990"/>
              <a:ext cx="0" cy="19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Line 9"/>
            <p:cNvSpPr>
              <a:spLocks noChangeShapeType="1"/>
            </p:cNvSpPr>
            <p:nvPr/>
          </p:nvSpPr>
          <p:spPr bwMode="auto">
            <a:xfrm>
              <a:off x="4176" y="984"/>
              <a:ext cx="0" cy="19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3" name="Line 10"/>
          <p:cNvSpPr>
            <a:spLocks noChangeShapeType="1"/>
          </p:cNvSpPr>
          <p:nvPr/>
        </p:nvSpPr>
        <p:spPr bwMode="auto">
          <a:xfrm flipH="1">
            <a:off x="4194810" y="1866608"/>
            <a:ext cx="2137410" cy="2514681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Line 11"/>
          <p:cNvSpPr>
            <a:spLocks noChangeShapeType="1"/>
          </p:cNvSpPr>
          <p:nvPr/>
        </p:nvSpPr>
        <p:spPr bwMode="auto">
          <a:xfrm flipV="1">
            <a:off x="2225040" y="2338111"/>
            <a:ext cx="4610100" cy="0"/>
          </a:xfrm>
          <a:prstGeom prst="line">
            <a:avLst/>
          </a:prstGeom>
          <a:noFill/>
          <a:ln w="25400">
            <a:solidFill>
              <a:schemeClr val="accent5">
                <a:lumMod val="60000"/>
                <a:lumOff val="40000"/>
              </a:schemeClr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Text Box 12"/>
          <p:cNvSpPr txBox="1">
            <a:spLocks noChangeArrowheads="1"/>
          </p:cNvSpPr>
          <p:nvPr/>
        </p:nvSpPr>
        <p:spPr bwMode="auto">
          <a:xfrm>
            <a:off x="2099310" y="2402724"/>
            <a:ext cx="2472690" cy="3021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eaLnBrk="1" hangingPunct="1">
              <a:spcBef>
                <a:spcPct val="50000"/>
              </a:spcBef>
            </a:pPr>
            <a:r>
              <a:rPr lang="en-US" sz="1200" b="1">
                <a:ea typeface="Arial" charset="0"/>
                <a:cs typeface="Arial" charset="0"/>
              </a:rPr>
              <a:t>TOP-OF-THE-ATMOSPHERE</a:t>
            </a:r>
            <a:endParaRPr lang="en-US" b="1">
              <a:ea typeface="Arial" charset="0"/>
              <a:cs typeface="Arial" charset="0"/>
            </a:endParaRPr>
          </a:p>
        </p:txBody>
      </p:sp>
      <p:sp>
        <p:nvSpPr>
          <p:cNvPr id="16" name="Text Box 13"/>
          <p:cNvSpPr txBox="1">
            <a:spLocks noChangeArrowheads="1"/>
          </p:cNvSpPr>
          <p:nvPr/>
        </p:nvSpPr>
        <p:spPr bwMode="auto">
          <a:xfrm>
            <a:off x="2286000" y="1066800"/>
            <a:ext cx="3733800" cy="584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600" dirty="0">
                <a:latin typeface="Arial"/>
                <a:cs typeface="Arial"/>
              </a:rPr>
              <a:t>the satellite views the </a:t>
            </a:r>
            <a:r>
              <a:rPr lang="en-US" sz="1600" dirty="0">
                <a:solidFill>
                  <a:srgbClr val="008000"/>
                </a:solidFill>
                <a:latin typeface="Arial"/>
                <a:cs typeface="Arial"/>
              </a:rPr>
              <a:t>spectral light field</a:t>
            </a:r>
            <a:r>
              <a:rPr lang="en-US" sz="1600" dirty="0">
                <a:latin typeface="Arial"/>
                <a:cs typeface="Arial"/>
              </a:rPr>
              <a:t> at the top-of-the-atmosphere</a:t>
            </a:r>
          </a:p>
        </p:txBody>
      </p:sp>
      <p:sp>
        <p:nvSpPr>
          <p:cNvPr id="17" name="Line 14"/>
          <p:cNvSpPr>
            <a:spLocks noChangeShapeType="1"/>
          </p:cNvSpPr>
          <p:nvPr/>
        </p:nvSpPr>
        <p:spPr bwMode="auto">
          <a:xfrm>
            <a:off x="4488180" y="1698962"/>
            <a:ext cx="1341120" cy="502936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Oval 15"/>
          <p:cNvSpPr>
            <a:spLocks noChangeArrowheads="1"/>
          </p:cNvSpPr>
          <p:nvPr/>
        </p:nvSpPr>
        <p:spPr bwMode="auto">
          <a:xfrm>
            <a:off x="3398520" y="5554807"/>
            <a:ext cx="167640" cy="83823"/>
          </a:xfrm>
          <a:prstGeom prst="ellipse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Oval 16"/>
          <p:cNvSpPr>
            <a:spLocks noChangeArrowheads="1"/>
          </p:cNvSpPr>
          <p:nvPr/>
        </p:nvSpPr>
        <p:spPr bwMode="auto">
          <a:xfrm>
            <a:off x="3566160" y="5722452"/>
            <a:ext cx="167640" cy="83823"/>
          </a:xfrm>
          <a:prstGeom prst="ellipse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Oval 17"/>
          <p:cNvSpPr>
            <a:spLocks noChangeArrowheads="1"/>
          </p:cNvSpPr>
          <p:nvPr/>
        </p:nvSpPr>
        <p:spPr bwMode="auto">
          <a:xfrm>
            <a:off x="3649980" y="5554807"/>
            <a:ext cx="167640" cy="83823"/>
          </a:xfrm>
          <a:prstGeom prst="ellipse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Oval 18"/>
          <p:cNvSpPr>
            <a:spLocks noChangeArrowheads="1"/>
          </p:cNvSpPr>
          <p:nvPr/>
        </p:nvSpPr>
        <p:spPr bwMode="auto">
          <a:xfrm>
            <a:off x="3901440" y="5638630"/>
            <a:ext cx="167640" cy="83823"/>
          </a:xfrm>
          <a:prstGeom prst="ellipse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Oval 19"/>
          <p:cNvSpPr>
            <a:spLocks noChangeArrowheads="1"/>
          </p:cNvSpPr>
          <p:nvPr/>
        </p:nvSpPr>
        <p:spPr bwMode="auto">
          <a:xfrm>
            <a:off x="3482340" y="5387161"/>
            <a:ext cx="167640" cy="83823"/>
          </a:xfrm>
          <a:prstGeom prst="ellipse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Text Box 20"/>
          <p:cNvSpPr txBox="1">
            <a:spLocks noChangeArrowheads="1"/>
          </p:cNvSpPr>
          <p:nvPr/>
        </p:nvSpPr>
        <p:spPr bwMode="auto">
          <a:xfrm>
            <a:off x="6583680" y="1112203"/>
            <a:ext cx="1173480" cy="3021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eaLnBrk="1" hangingPunct="1">
              <a:spcBef>
                <a:spcPct val="50000"/>
              </a:spcBef>
            </a:pPr>
            <a:r>
              <a:rPr lang="en-US" sz="1200" b="1">
                <a:ea typeface="Arial" charset="0"/>
                <a:cs typeface="Arial" charset="0"/>
              </a:rPr>
              <a:t>SATELLITE</a:t>
            </a:r>
            <a:endParaRPr lang="en-US" b="1">
              <a:ea typeface="Arial" charset="0"/>
              <a:cs typeface="Arial" charset="0"/>
            </a:endParaRPr>
          </a:p>
        </p:txBody>
      </p:sp>
      <p:sp>
        <p:nvSpPr>
          <p:cNvPr id="24" name="Text Box 21"/>
          <p:cNvSpPr txBox="1">
            <a:spLocks noChangeArrowheads="1"/>
          </p:cNvSpPr>
          <p:nvPr/>
        </p:nvSpPr>
        <p:spPr bwMode="auto">
          <a:xfrm>
            <a:off x="2106921" y="5722452"/>
            <a:ext cx="2053590" cy="3021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eaLnBrk="1" hangingPunct="1">
              <a:spcBef>
                <a:spcPct val="50000"/>
              </a:spcBef>
            </a:pPr>
            <a:r>
              <a:rPr lang="en-US" sz="1200" b="1" dirty="0">
                <a:ea typeface="Arial" charset="0"/>
                <a:cs typeface="Arial" charset="0"/>
              </a:rPr>
              <a:t>PHYTOPLANKTON</a:t>
            </a:r>
            <a:endParaRPr lang="en-US" b="1" dirty="0">
              <a:ea typeface="Arial" charset="0"/>
              <a:cs typeface="Arial" charset="0"/>
            </a:endParaRPr>
          </a:p>
        </p:txBody>
      </p:sp>
      <p:grpSp>
        <p:nvGrpSpPr>
          <p:cNvPr id="25" name="Group 24"/>
          <p:cNvGrpSpPr/>
          <p:nvPr/>
        </p:nvGrpSpPr>
        <p:grpSpPr>
          <a:xfrm>
            <a:off x="5074920" y="3088056"/>
            <a:ext cx="3764280" cy="1077218"/>
            <a:chOff x="5074920" y="3088056"/>
            <a:chExt cx="3764280" cy="1077218"/>
          </a:xfrm>
        </p:grpSpPr>
        <p:sp>
          <p:nvSpPr>
            <p:cNvPr id="26" name="Text Box 22"/>
            <p:cNvSpPr txBox="1">
              <a:spLocks noChangeArrowheads="1"/>
            </p:cNvSpPr>
            <p:nvPr/>
          </p:nvSpPr>
          <p:spPr bwMode="auto">
            <a:xfrm>
              <a:off x="5577840" y="3088056"/>
              <a:ext cx="3261360" cy="1077218"/>
            </a:xfrm>
            <a:prstGeom prst="rect">
              <a:avLst/>
            </a:prstGeom>
            <a:noFill/>
            <a:ln w="9525">
              <a:solidFill>
                <a:srgbClr val="FF0000"/>
              </a:solidFill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600" dirty="0">
                  <a:latin typeface="Arial"/>
                  <a:cs typeface="Arial"/>
                </a:rPr>
                <a:t>1. remove atmosphere from total signal to derive estimate of light field emanating from sea surface </a:t>
              </a:r>
              <a:r>
                <a:rPr lang="en-US" sz="1600" dirty="0" smtClean="0">
                  <a:latin typeface="Arial"/>
                  <a:cs typeface="Arial"/>
                </a:rPr>
                <a:t>(remote sensing reflectance, </a:t>
              </a:r>
              <a:r>
                <a:rPr lang="en-US" sz="1600" dirty="0" err="1" smtClean="0">
                  <a:latin typeface="Arial"/>
                  <a:cs typeface="Arial"/>
                </a:rPr>
                <a:t>R</a:t>
              </a:r>
              <a:r>
                <a:rPr lang="en-US" sz="1600" baseline="-25000" dirty="0" err="1" smtClean="0">
                  <a:latin typeface="Arial"/>
                  <a:cs typeface="Arial"/>
                </a:rPr>
                <a:t>rs</a:t>
              </a:r>
              <a:r>
                <a:rPr lang="en-US" sz="1600" dirty="0" smtClean="0">
                  <a:latin typeface="Arial"/>
                  <a:cs typeface="Arial"/>
                </a:rPr>
                <a:t>)</a:t>
              </a:r>
              <a:endParaRPr lang="en-US" sz="1600" dirty="0">
                <a:latin typeface="Arial"/>
                <a:cs typeface="Arial"/>
              </a:endParaRPr>
            </a:p>
          </p:txBody>
        </p:sp>
        <p:sp>
          <p:nvSpPr>
            <p:cNvPr id="27" name="Line 25"/>
            <p:cNvSpPr>
              <a:spLocks noChangeShapeType="1"/>
            </p:cNvSpPr>
            <p:nvPr/>
          </p:nvSpPr>
          <p:spPr bwMode="auto">
            <a:xfrm flipH="1">
              <a:off x="5074920" y="3459239"/>
              <a:ext cx="502920" cy="0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4236720" y="5051871"/>
            <a:ext cx="3978592" cy="825765"/>
            <a:chOff x="4236720" y="5051871"/>
            <a:chExt cx="3978592" cy="825765"/>
          </a:xfrm>
        </p:grpSpPr>
        <p:sp>
          <p:nvSpPr>
            <p:cNvPr id="29" name="Text Box 23"/>
            <p:cNvSpPr txBox="1">
              <a:spLocks noChangeArrowheads="1"/>
            </p:cNvSpPr>
            <p:nvPr/>
          </p:nvSpPr>
          <p:spPr bwMode="auto">
            <a:xfrm>
              <a:off x="4991099" y="5292860"/>
              <a:ext cx="3224213" cy="584776"/>
            </a:xfrm>
            <a:prstGeom prst="rect">
              <a:avLst/>
            </a:prstGeom>
            <a:noFill/>
            <a:ln w="9525">
              <a:solidFill>
                <a:srgbClr val="FF0000"/>
              </a:solidFill>
              <a:miter lim="800000"/>
              <a:headEnd/>
              <a:tailEnd/>
            </a:ln>
          </p:spPr>
          <p:txBody>
            <a:bodyPr wrap="square">
              <a:prstTxWarp prst="textNoShape">
                <a:avLst/>
              </a:prstTxWarp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600" dirty="0">
                  <a:latin typeface="Arial"/>
                  <a:cs typeface="Arial"/>
                </a:rPr>
                <a:t>2. relate spectral</a:t>
              </a:r>
              <a:r>
                <a:rPr lang="en-US" sz="1600" dirty="0" smtClean="0">
                  <a:latin typeface="Arial"/>
                  <a:cs typeface="Arial"/>
                </a:rPr>
                <a:t> </a:t>
              </a:r>
              <a:r>
                <a:rPr lang="en-US" sz="1600" dirty="0" err="1" smtClean="0">
                  <a:latin typeface="Arial"/>
                  <a:cs typeface="Arial"/>
                </a:rPr>
                <a:t>R</a:t>
              </a:r>
              <a:r>
                <a:rPr lang="en-US" sz="1600" baseline="-25000" dirty="0" err="1" smtClean="0">
                  <a:latin typeface="Arial"/>
                  <a:cs typeface="Arial"/>
                </a:rPr>
                <a:t>rs</a:t>
              </a:r>
              <a:r>
                <a:rPr lang="en-US" sz="1600" dirty="0" smtClean="0">
                  <a:latin typeface="Arial"/>
                  <a:cs typeface="Arial"/>
                </a:rPr>
                <a:t> </a:t>
              </a:r>
              <a:r>
                <a:rPr lang="en-US" sz="1600" dirty="0">
                  <a:latin typeface="Arial"/>
                  <a:cs typeface="Arial"/>
                </a:rPr>
                <a:t>to C</a:t>
              </a:r>
              <a:r>
                <a:rPr lang="en-US" sz="1600" baseline="-25000" dirty="0">
                  <a:latin typeface="Arial"/>
                  <a:cs typeface="Arial"/>
                </a:rPr>
                <a:t>a</a:t>
              </a:r>
              <a:r>
                <a:rPr lang="en-US" sz="1600" dirty="0">
                  <a:latin typeface="Arial"/>
                  <a:cs typeface="Arial"/>
                </a:rPr>
                <a:t> (or  geophysical product of interest)</a:t>
              </a:r>
            </a:p>
          </p:txBody>
        </p:sp>
        <p:sp>
          <p:nvSpPr>
            <p:cNvPr id="30" name="Line 26"/>
            <p:cNvSpPr>
              <a:spLocks noChangeShapeType="1"/>
            </p:cNvSpPr>
            <p:nvPr/>
          </p:nvSpPr>
          <p:spPr bwMode="auto">
            <a:xfrm flipH="1" flipV="1">
              <a:off x="4404360" y="5051871"/>
              <a:ext cx="586740" cy="419114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31" name="Line 27"/>
            <p:cNvSpPr>
              <a:spLocks noChangeShapeType="1"/>
            </p:cNvSpPr>
            <p:nvPr/>
          </p:nvSpPr>
          <p:spPr bwMode="auto">
            <a:xfrm flipH="1">
              <a:off x="4236720" y="5470984"/>
              <a:ext cx="754380" cy="167645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279400" y="3375417"/>
            <a:ext cx="3873500" cy="838227"/>
            <a:chOff x="279400" y="3375417"/>
            <a:chExt cx="3873500" cy="838227"/>
          </a:xfrm>
        </p:grpSpPr>
        <p:sp>
          <p:nvSpPr>
            <p:cNvPr id="33" name="Text Box 24"/>
            <p:cNvSpPr txBox="1">
              <a:spLocks noChangeArrowheads="1"/>
            </p:cNvSpPr>
            <p:nvPr/>
          </p:nvSpPr>
          <p:spPr bwMode="auto">
            <a:xfrm>
              <a:off x="279400" y="3375417"/>
              <a:ext cx="3202940" cy="584776"/>
            </a:xfrm>
            <a:prstGeom prst="rect">
              <a:avLst/>
            </a:prstGeom>
            <a:noFill/>
            <a:ln w="9525">
              <a:solidFill>
                <a:srgbClr val="FF0000"/>
              </a:solidFill>
              <a:miter lim="800000"/>
              <a:headEnd/>
              <a:tailEnd/>
            </a:ln>
          </p:spPr>
          <p:txBody>
            <a:bodyPr wrap="square">
              <a:prstTxWarp prst="textNoShape">
                <a:avLst/>
              </a:prstTxWarp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600" dirty="0">
                  <a:latin typeface="Arial"/>
                  <a:cs typeface="Arial"/>
                </a:rPr>
                <a:t>3. spatially / temporally bin and remap satellite C</a:t>
              </a:r>
              <a:r>
                <a:rPr lang="en-US" sz="1600" baseline="-25000" dirty="0">
                  <a:latin typeface="Arial"/>
                  <a:cs typeface="Arial"/>
                </a:rPr>
                <a:t>a</a:t>
              </a:r>
              <a:r>
                <a:rPr lang="en-US" sz="1600" dirty="0">
                  <a:latin typeface="Arial"/>
                  <a:cs typeface="Arial"/>
                </a:rPr>
                <a:t> observations</a:t>
              </a:r>
            </a:p>
          </p:txBody>
        </p:sp>
        <p:sp>
          <p:nvSpPr>
            <p:cNvPr id="34" name="Line 28"/>
            <p:cNvSpPr>
              <a:spLocks noChangeShapeType="1"/>
            </p:cNvSpPr>
            <p:nvPr/>
          </p:nvSpPr>
          <p:spPr bwMode="auto">
            <a:xfrm>
              <a:off x="3482340" y="3692346"/>
              <a:ext cx="670560" cy="521298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</p:grpSp>
      <p:sp>
        <p:nvSpPr>
          <p:cNvPr id="35" name="Title 1"/>
          <p:cNvSpPr>
            <a:spLocks noGrp="1"/>
          </p:cNvSpPr>
          <p:nvPr>
            <p:ph type="title"/>
          </p:nvPr>
        </p:nvSpPr>
        <p:spPr>
          <a:xfrm>
            <a:off x="464850" y="80159"/>
            <a:ext cx="8229600" cy="398634"/>
          </a:xfrm>
        </p:spPr>
        <p:txBody>
          <a:bodyPr/>
          <a:lstStyle/>
          <a:p>
            <a:r>
              <a:rPr lang="en-US" dirty="0" smtClean="0"/>
              <a:t>satellite ocean color</a:t>
            </a:r>
            <a:endParaRPr lang="en-US" dirty="0"/>
          </a:p>
        </p:txBody>
      </p:sp>
      <p:sp>
        <p:nvSpPr>
          <p:cNvPr id="2" name="TextBox 1"/>
          <p:cNvSpPr txBox="1"/>
          <p:nvPr/>
        </p:nvSpPr>
        <p:spPr>
          <a:xfrm>
            <a:off x="1238041" y="1712567"/>
            <a:ext cx="31663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Arial"/>
                <a:cs typeface="Arial"/>
              </a:rPr>
              <a:t>e</a:t>
            </a:r>
            <a:r>
              <a:rPr lang="en-US" dirty="0" smtClean="0">
                <a:solidFill>
                  <a:srgbClr val="FF0000"/>
                </a:solidFill>
                <a:latin typeface="Arial"/>
                <a:cs typeface="Arial"/>
              </a:rPr>
              <a:t>verything up to Level-1B</a:t>
            </a:r>
            <a:endParaRPr lang="en-US" dirty="0">
              <a:solidFill>
                <a:srgbClr val="FF0000"/>
              </a:solidFill>
              <a:latin typeface="Arial"/>
              <a:cs typeface="Arial"/>
            </a:endParaRPr>
          </a:p>
        </p:txBody>
      </p:sp>
      <p:sp>
        <p:nvSpPr>
          <p:cNvPr id="36" name="TextBox 35"/>
          <p:cNvSpPr txBox="1"/>
          <p:nvPr/>
        </p:nvSpPr>
        <p:spPr>
          <a:xfrm>
            <a:off x="6935731" y="4621418"/>
            <a:ext cx="103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Arial"/>
                <a:cs typeface="Arial"/>
              </a:rPr>
              <a:t>Level-2</a:t>
            </a:r>
            <a:endParaRPr lang="en-US" dirty="0">
              <a:solidFill>
                <a:srgbClr val="FF0000"/>
              </a:solidFill>
              <a:latin typeface="Arial"/>
              <a:cs typeface="Arial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464850" y="4162646"/>
            <a:ext cx="10374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  <a:latin typeface="Arial"/>
                <a:cs typeface="Arial"/>
              </a:rPr>
              <a:t>Level-3</a:t>
            </a:r>
            <a:endParaRPr lang="en-US" dirty="0">
              <a:solidFill>
                <a:srgbClr val="FF0000"/>
              </a:solidFill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40760797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955" name="Rectangle 3"/>
          <p:cNvSpPr>
            <a:spLocks noGrp="1" noChangeArrowheads="1"/>
          </p:cNvSpPr>
          <p:nvPr>
            <p:ph type="body" idx="1"/>
          </p:nvPr>
        </p:nvSpPr>
        <p:spPr>
          <a:xfrm>
            <a:off x="347361" y="917599"/>
            <a:ext cx="8521193" cy="3051150"/>
          </a:xfrm>
        </p:spPr>
        <p:txBody>
          <a:bodyPr>
            <a:noAutofit/>
          </a:bodyPr>
          <a:lstStyle/>
          <a:p>
            <a:r>
              <a:rPr lang="en-US" sz="2000" dirty="0" smtClean="0"/>
              <a:t>common software for Level-2 processing of MODIS, </a:t>
            </a:r>
            <a:r>
              <a:rPr lang="en-US" sz="2000" dirty="0" err="1" smtClean="0"/>
              <a:t>SeaWiFS</a:t>
            </a:r>
            <a:r>
              <a:rPr lang="en-US" sz="2000" dirty="0" smtClean="0"/>
              <a:t>, MERIS, &amp; other sensors in a consistent manner</a:t>
            </a:r>
          </a:p>
          <a:p>
            <a:endParaRPr lang="en-US" sz="2000" dirty="0" smtClean="0"/>
          </a:p>
          <a:p>
            <a:r>
              <a:rPr lang="en-US" sz="2000" dirty="0" smtClean="0"/>
              <a:t>supports a multitude of product algorithms and processing methodologies</a:t>
            </a:r>
          </a:p>
          <a:p>
            <a:pPr lvl="1"/>
            <a:r>
              <a:rPr lang="en-US" dirty="0" smtClean="0"/>
              <a:t>standard products</a:t>
            </a:r>
          </a:p>
          <a:p>
            <a:pPr lvl="1"/>
            <a:r>
              <a:rPr lang="en-US" dirty="0" smtClean="0"/>
              <a:t>evaluation products</a:t>
            </a:r>
          </a:p>
          <a:p>
            <a:pPr lvl="1"/>
            <a:r>
              <a:rPr lang="en-US" dirty="0" smtClean="0"/>
              <a:t>user defined products</a:t>
            </a:r>
          </a:p>
          <a:p>
            <a:pPr lvl="1"/>
            <a:r>
              <a:rPr lang="en-US" dirty="0" smtClean="0"/>
              <a:t>run-time selection</a:t>
            </a:r>
          </a:p>
        </p:txBody>
      </p:sp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Level-2 processing (l2gen)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jeremy.werdell@nasa.gov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E3043-E9EF-C043-BE78-E5027C035B69}" type="slidenum">
              <a:rPr lang="en-US" smtClean="0"/>
              <a:pPr/>
              <a:t>17</a:t>
            </a:fld>
            <a:endParaRPr lang="en-US"/>
          </a:p>
        </p:txBody>
      </p:sp>
      <p:pic>
        <p:nvPicPr>
          <p:cNvPr id="4" name="Picture 3" descr="Screen Shot 2013-07-18 at 6.25.39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5131" y="2738282"/>
            <a:ext cx="4967654" cy="3657600"/>
          </a:xfrm>
          <a:prstGeom prst="rect">
            <a:avLst/>
          </a:prstGeom>
          <a:ln>
            <a:solidFill>
              <a:srgbClr val="000000"/>
            </a:solidFill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602" name="Rectangle 2"/>
          <p:cNvSpPr>
            <a:spLocks noGrp="1" noChangeArrowheads="1"/>
          </p:cNvSpPr>
          <p:nvPr>
            <p:ph type="title"/>
          </p:nvPr>
        </p:nvSpPr>
        <p:spPr>
          <a:xfrm>
            <a:off x="717935" y="882256"/>
            <a:ext cx="7911808" cy="5486400"/>
          </a:xfrm>
        </p:spPr>
        <p:txBody>
          <a:bodyPr anchor="t"/>
          <a:lstStyle/>
          <a:p>
            <a:pPr algn="l">
              <a:lnSpc>
                <a:spcPct val="110000"/>
              </a:lnSpc>
            </a:pPr>
            <a:r>
              <a:rPr lang="en-US" sz="2400" b="0" dirty="0">
                <a:solidFill>
                  <a:srgbClr val="000000"/>
                </a:solidFill>
              </a:rPr>
              <a:t>a</a:t>
            </a:r>
            <a:r>
              <a:rPr lang="en-US" sz="2400" b="0" dirty="0" smtClean="0">
                <a:solidFill>
                  <a:srgbClr val="000000"/>
                </a:solidFill>
              </a:rPr>
              <a:t>s </a:t>
            </a:r>
            <a:r>
              <a:rPr lang="en-US" sz="2400" b="0" dirty="0">
                <a:solidFill>
                  <a:srgbClr val="000000"/>
                </a:solidFill>
              </a:rPr>
              <a:t>data is processed by</a:t>
            </a:r>
            <a:r>
              <a:rPr lang="en-US" sz="2400" b="0" dirty="0" smtClean="0">
                <a:solidFill>
                  <a:srgbClr val="000000"/>
                </a:solidFill>
              </a:rPr>
              <a:t> l2gen from </a:t>
            </a:r>
            <a:r>
              <a:rPr lang="en-US" sz="2400" b="0" dirty="0">
                <a:solidFill>
                  <a:srgbClr val="000000"/>
                </a:solidFill>
              </a:rPr>
              <a:t>Level 1 to Level 2, checks are made for different </a:t>
            </a:r>
            <a:r>
              <a:rPr lang="en-US" sz="2400" b="0" dirty="0">
                <a:solidFill>
                  <a:srgbClr val="008000"/>
                </a:solidFill>
              </a:rPr>
              <a:t>defined </a:t>
            </a:r>
            <a:r>
              <a:rPr lang="en-US" sz="2400" b="0" dirty="0" smtClean="0">
                <a:solidFill>
                  <a:srgbClr val="008000"/>
                </a:solidFill>
              </a:rPr>
              <a:t>conditions</a:t>
            </a:r>
            <a:r>
              <a:rPr lang="en-US" sz="2400" b="0" dirty="0">
                <a:solidFill>
                  <a:srgbClr val="000000"/>
                </a:solidFill>
              </a:rPr>
              <a:t/>
            </a:r>
            <a:br>
              <a:rPr lang="en-US" sz="2400" b="0" dirty="0">
                <a:solidFill>
                  <a:srgbClr val="000000"/>
                </a:solidFill>
              </a:rPr>
            </a:br>
            <a:r>
              <a:rPr lang="en-US" sz="2400" b="0" dirty="0" smtClean="0">
                <a:solidFill>
                  <a:srgbClr val="000000"/>
                </a:solidFill>
              </a:rPr>
              <a:t/>
            </a:r>
            <a:br>
              <a:rPr lang="en-US" sz="2400" b="0" dirty="0" smtClean="0">
                <a:solidFill>
                  <a:srgbClr val="000000"/>
                </a:solidFill>
              </a:rPr>
            </a:br>
            <a:r>
              <a:rPr lang="en-US" sz="2400" b="0" dirty="0" smtClean="0">
                <a:solidFill>
                  <a:srgbClr val="000000"/>
                </a:solidFill>
              </a:rPr>
              <a:t>when </a:t>
            </a:r>
            <a:r>
              <a:rPr lang="en-US" sz="2400" b="0" dirty="0">
                <a:solidFill>
                  <a:srgbClr val="000000"/>
                </a:solidFill>
              </a:rPr>
              <a:t>certain tests and conditions are met for a given pixel, </a:t>
            </a:r>
            <a:r>
              <a:rPr lang="en-US" sz="2400" b="0" dirty="0">
                <a:solidFill>
                  <a:srgbClr val="FF0000"/>
                </a:solidFill>
              </a:rPr>
              <a:t>a flag is set </a:t>
            </a:r>
            <a:r>
              <a:rPr lang="en-US" sz="2400" b="0" dirty="0">
                <a:solidFill>
                  <a:srgbClr val="000000"/>
                </a:solidFill>
              </a:rPr>
              <a:t>for that pixel for that </a:t>
            </a:r>
            <a:r>
              <a:rPr lang="en-US" sz="2400" b="0" dirty="0" smtClean="0">
                <a:solidFill>
                  <a:srgbClr val="000000"/>
                </a:solidFill>
              </a:rPr>
              <a:t>condition</a:t>
            </a:r>
            <a:r>
              <a:rPr lang="en-US" sz="2400" b="0" dirty="0">
                <a:solidFill>
                  <a:srgbClr val="000000"/>
                </a:solidFill>
              </a:rPr>
              <a:t/>
            </a:r>
            <a:br>
              <a:rPr lang="en-US" sz="2400" b="0" dirty="0">
                <a:solidFill>
                  <a:srgbClr val="000000"/>
                </a:solidFill>
              </a:rPr>
            </a:br>
            <a:r>
              <a:rPr lang="en-US" sz="2400" b="0" dirty="0">
                <a:solidFill>
                  <a:srgbClr val="000000"/>
                </a:solidFill>
              </a:rPr>
              <a:t/>
            </a:r>
            <a:br>
              <a:rPr lang="en-US" sz="2400" b="0" dirty="0">
                <a:solidFill>
                  <a:srgbClr val="000000"/>
                </a:solidFill>
              </a:rPr>
            </a:br>
            <a:r>
              <a:rPr lang="en-US" sz="2400" b="0" dirty="0">
                <a:solidFill>
                  <a:srgbClr val="000000"/>
                </a:solidFill>
              </a:rPr>
              <a:t>a</a:t>
            </a:r>
            <a:r>
              <a:rPr lang="en-US" sz="2400" b="0" dirty="0" smtClean="0">
                <a:solidFill>
                  <a:srgbClr val="000000"/>
                </a:solidFill>
              </a:rPr>
              <a:t> </a:t>
            </a:r>
            <a:r>
              <a:rPr lang="en-US" sz="2400" b="0" dirty="0">
                <a:solidFill>
                  <a:srgbClr val="000000"/>
                </a:solidFill>
              </a:rPr>
              <a:t>total of </a:t>
            </a:r>
            <a:r>
              <a:rPr lang="en-US" sz="2400" b="0" dirty="0">
                <a:solidFill>
                  <a:srgbClr val="FF0000"/>
                </a:solidFill>
              </a:rPr>
              <a:t>31 flags</a:t>
            </a:r>
            <a:r>
              <a:rPr lang="en-US" sz="2400" b="0" dirty="0">
                <a:solidFill>
                  <a:srgbClr val="000000"/>
                </a:solidFill>
              </a:rPr>
              <a:t> can be set for each </a:t>
            </a:r>
            <a:r>
              <a:rPr lang="en-US" sz="2400" b="0" dirty="0" smtClean="0">
                <a:solidFill>
                  <a:srgbClr val="000000"/>
                </a:solidFill>
              </a:rPr>
              <a:t>pixel</a:t>
            </a:r>
            <a:r>
              <a:rPr lang="en-US" sz="2400" b="0" dirty="0">
                <a:solidFill>
                  <a:srgbClr val="000000"/>
                </a:solidFill>
              </a:rPr>
              <a:t/>
            </a:r>
            <a:br>
              <a:rPr lang="en-US" sz="2400" b="0" dirty="0">
                <a:solidFill>
                  <a:srgbClr val="000000"/>
                </a:solidFill>
              </a:rPr>
            </a:br>
            <a:r>
              <a:rPr lang="en-US" sz="2400" b="0" dirty="0">
                <a:solidFill>
                  <a:srgbClr val="000000"/>
                </a:solidFill>
              </a:rPr>
              <a:t/>
            </a:r>
            <a:br>
              <a:rPr lang="en-US" sz="2400" b="0" dirty="0">
                <a:solidFill>
                  <a:srgbClr val="000000"/>
                </a:solidFill>
              </a:rPr>
            </a:br>
            <a:r>
              <a:rPr lang="en-US" sz="2400" b="0" dirty="0">
                <a:solidFill>
                  <a:srgbClr val="000000"/>
                </a:solidFill>
              </a:rPr>
              <a:t>t</a:t>
            </a:r>
            <a:r>
              <a:rPr lang="en-US" sz="2400" b="0" dirty="0" smtClean="0">
                <a:solidFill>
                  <a:srgbClr val="000000"/>
                </a:solidFill>
              </a:rPr>
              <a:t>hese l2gen processing </a:t>
            </a:r>
            <a:r>
              <a:rPr lang="en-US" sz="2400" b="0" dirty="0">
                <a:solidFill>
                  <a:srgbClr val="000000"/>
                </a:solidFill>
              </a:rPr>
              <a:t>flags are stored in the Level 2 data file as the "</a:t>
            </a:r>
            <a:r>
              <a:rPr lang="en-US" sz="2400" b="0" dirty="0">
                <a:solidFill>
                  <a:srgbClr val="008000"/>
                </a:solidFill>
              </a:rPr>
              <a:t>l2_flags</a:t>
            </a:r>
            <a:r>
              <a:rPr lang="en-US" sz="2400" b="0" dirty="0">
                <a:solidFill>
                  <a:srgbClr val="000000"/>
                </a:solidFill>
              </a:rPr>
              <a:t>" </a:t>
            </a:r>
            <a:r>
              <a:rPr lang="en-US" sz="2400" b="0" dirty="0" smtClean="0">
                <a:solidFill>
                  <a:srgbClr val="000000"/>
                </a:solidFill>
              </a:rPr>
              <a:t>product</a:t>
            </a:r>
            <a:r>
              <a:rPr lang="en-US" sz="2400" b="0" dirty="0">
                <a:solidFill>
                  <a:srgbClr val="000000"/>
                </a:solidFill>
              </a:rPr>
              <a:t/>
            </a:r>
            <a:br>
              <a:rPr lang="en-US" sz="2400" b="0" dirty="0">
                <a:solidFill>
                  <a:srgbClr val="000000"/>
                </a:solidFill>
              </a:rPr>
            </a:br>
            <a:r>
              <a:rPr lang="en-US" sz="2400" b="0" dirty="0">
                <a:solidFill>
                  <a:srgbClr val="000000"/>
                </a:solidFill>
              </a:rPr>
              <a:t/>
            </a:r>
            <a:br>
              <a:rPr lang="en-US" sz="2400" b="0" dirty="0">
                <a:solidFill>
                  <a:srgbClr val="000000"/>
                </a:solidFill>
              </a:rPr>
            </a:br>
            <a:r>
              <a:rPr lang="en-US" sz="2400" b="0" dirty="0">
                <a:solidFill>
                  <a:srgbClr val="000000"/>
                </a:solidFill>
              </a:rPr>
              <a:t>t</a:t>
            </a:r>
            <a:r>
              <a:rPr lang="en-US" sz="2400" b="0" dirty="0" smtClean="0">
                <a:solidFill>
                  <a:srgbClr val="000000"/>
                </a:solidFill>
              </a:rPr>
              <a:t>he </a:t>
            </a:r>
            <a:r>
              <a:rPr lang="en-US" sz="2400" b="0" dirty="0">
                <a:solidFill>
                  <a:srgbClr val="000000"/>
                </a:solidFill>
              </a:rPr>
              <a:t>storage method sets bits to 0 or 1 in 32-bit integers that correspond to each </a:t>
            </a:r>
            <a:r>
              <a:rPr lang="en-US" sz="2400" b="0" dirty="0" smtClean="0">
                <a:solidFill>
                  <a:srgbClr val="000000"/>
                </a:solidFill>
              </a:rPr>
              <a:t>pixel</a:t>
            </a:r>
            <a:endParaRPr lang="en-US" sz="2400" b="0" dirty="0">
              <a:solidFill>
                <a:srgbClr val="000000"/>
              </a:solidFill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64850" y="91015"/>
            <a:ext cx="8229600" cy="3986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b="1" dirty="0" smtClean="0">
                <a:solidFill>
                  <a:srgbClr val="0000FF"/>
                </a:solidFill>
                <a:latin typeface="Arial"/>
                <a:ea typeface="+mj-ea"/>
                <a:cs typeface="Arial"/>
              </a:rPr>
              <a:t>Level-2 processing (l2gen)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Arial"/>
              <a:ea typeface="+mj-ea"/>
              <a:cs typeface="Arial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jeremy.werdell@nasa.gov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E3043-E9EF-C043-BE78-E5027C035B69}" type="slidenum">
              <a:rPr lang="en-US" smtClean="0"/>
              <a:pPr/>
              <a:t>18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705" name="Rectangle 9"/>
          <p:cNvSpPr>
            <a:spLocks noChangeArrowheads="1"/>
          </p:cNvSpPr>
          <p:nvPr/>
        </p:nvSpPr>
        <p:spPr bwMode="auto">
          <a:xfrm>
            <a:off x="1752600" y="5791200"/>
            <a:ext cx="5381625" cy="3667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800">
                <a:solidFill>
                  <a:schemeClr val="bg1"/>
                </a:solidFill>
              </a:rPr>
              <a:t>(flags in red are </a:t>
            </a:r>
            <a:r>
              <a:rPr lang="en-US" sz="1800" i="1">
                <a:solidFill>
                  <a:schemeClr val="bg1"/>
                </a:solidFill>
              </a:rPr>
              <a:t>masked </a:t>
            </a:r>
            <a:r>
              <a:rPr lang="en-US" sz="1800">
                <a:solidFill>
                  <a:schemeClr val="bg1"/>
                </a:solidFill>
              </a:rPr>
              <a:t>during Level 3 processing)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406484" y="830317"/>
            <a:ext cx="2181073" cy="4743632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b="1" dirty="0" smtClean="0">
                <a:solidFill>
                  <a:srgbClr val="0000FF"/>
                </a:solidFill>
                <a:latin typeface="Arial"/>
                <a:ea typeface="+mj-ea"/>
                <a:cs typeface="Arial"/>
              </a:rPr>
              <a:t>Level-2 processing flags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Arial"/>
              <a:ea typeface="+mj-ea"/>
              <a:cs typeface="Arial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jeremy.werdell@nasa.gov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E3043-E9EF-C043-BE78-E5027C035B69}" type="slidenum">
              <a:rPr lang="en-US" smtClean="0"/>
              <a:pPr/>
              <a:t>19</a:t>
            </a:fld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1553" y="91015"/>
            <a:ext cx="5612935" cy="660345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6245" y="1915359"/>
            <a:ext cx="8813234" cy="2839376"/>
          </a:xfrm>
        </p:spPr>
        <p:txBody>
          <a:bodyPr>
            <a:noAutofit/>
          </a:bodyPr>
          <a:lstStyle/>
          <a:p>
            <a:r>
              <a:rPr lang="en-US" dirty="0" smtClean="0">
                <a:solidFill>
                  <a:srgbClr val="008000"/>
                </a:solidFill>
              </a:rPr>
              <a:t>by the end of this lab, </a:t>
            </a:r>
            <a:r>
              <a:rPr lang="en-US" dirty="0" smtClean="0">
                <a:solidFill>
                  <a:srgbClr val="008000"/>
                </a:solidFill>
              </a:rPr>
              <a:t>we </a:t>
            </a:r>
            <a:r>
              <a:rPr lang="en-US" dirty="0" smtClean="0">
                <a:solidFill>
                  <a:srgbClr val="008000"/>
                </a:solidFill>
              </a:rPr>
              <a:t>hope you will …</a:t>
            </a:r>
          </a:p>
          <a:p>
            <a:endParaRPr lang="en-US" dirty="0"/>
          </a:p>
          <a:p>
            <a:r>
              <a:rPr lang="en-US" dirty="0" smtClean="0"/>
              <a:t>understand the organization &amp; flow of satellite ocean color data</a:t>
            </a:r>
            <a:endParaRPr lang="en-US" dirty="0"/>
          </a:p>
          <a:p>
            <a:endParaRPr lang="en-US" dirty="0"/>
          </a:p>
          <a:p>
            <a:r>
              <a:rPr lang="en-US" dirty="0" smtClean="0"/>
              <a:t>be comfortable with </a:t>
            </a:r>
            <a:r>
              <a:rPr lang="en-US" dirty="0" err="1" smtClean="0"/>
              <a:t>SeaDAS</a:t>
            </a:r>
            <a:r>
              <a:rPr lang="en-US" dirty="0" smtClean="0"/>
              <a:t> &amp; without fear of breaking it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jeremy.werdell@nasa.gov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E3043-E9EF-C043-BE78-E5027C035B69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013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86050" name="Picture 1026" descr="A2003080085010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711325" y="1290652"/>
            <a:ext cx="3030538" cy="4232275"/>
          </a:xfrm>
          <a:prstGeom prst="rect">
            <a:avLst/>
          </a:prstGeom>
          <a:noFill/>
        </p:spPr>
      </p:pic>
      <p:sp>
        <p:nvSpPr>
          <p:cNvPr id="386051" name="Text Box 1027"/>
          <p:cNvSpPr txBox="1">
            <a:spLocks noChangeArrowheads="1"/>
          </p:cNvSpPr>
          <p:nvPr/>
        </p:nvSpPr>
        <p:spPr bwMode="auto">
          <a:xfrm>
            <a:off x="5715000" y="806464"/>
            <a:ext cx="1600200" cy="39687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000"/>
              <a:t>nLw (443)</a:t>
            </a:r>
            <a:endParaRPr lang="en-US" sz="3200"/>
          </a:p>
        </p:txBody>
      </p:sp>
      <p:sp>
        <p:nvSpPr>
          <p:cNvPr id="386052" name="Text Box 1028"/>
          <p:cNvSpPr txBox="1">
            <a:spLocks noChangeArrowheads="1"/>
          </p:cNvSpPr>
          <p:nvPr/>
        </p:nvSpPr>
        <p:spPr bwMode="auto">
          <a:xfrm>
            <a:off x="2362200" y="806464"/>
            <a:ext cx="1600200" cy="396875"/>
          </a:xfrm>
          <a:prstGeom prst="rect">
            <a:avLst/>
          </a:prstGeom>
          <a:noFill/>
          <a:ln w="25400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000"/>
              <a:t>RGB Image</a:t>
            </a:r>
            <a:endParaRPr lang="en-US" sz="3200"/>
          </a:p>
        </p:txBody>
      </p:sp>
      <p:sp>
        <p:nvSpPr>
          <p:cNvPr id="386053" name="Line 1029"/>
          <p:cNvSpPr>
            <a:spLocks noChangeShapeType="1"/>
          </p:cNvSpPr>
          <p:nvPr/>
        </p:nvSpPr>
        <p:spPr bwMode="auto">
          <a:xfrm flipV="1">
            <a:off x="1143000" y="4921264"/>
            <a:ext cx="914400" cy="838200"/>
          </a:xfrm>
          <a:prstGeom prst="line">
            <a:avLst/>
          </a:prstGeom>
          <a:noFill/>
          <a:ln w="38100">
            <a:solidFill>
              <a:srgbClr val="FF6600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6054" name="Text Box 1030"/>
          <p:cNvSpPr txBox="1">
            <a:spLocks noChangeArrowheads="1"/>
          </p:cNvSpPr>
          <p:nvPr/>
        </p:nvSpPr>
        <p:spPr bwMode="auto">
          <a:xfrm>
            <a:off x="381000" y="4768864"/>
            <a:ext cx="643776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000" dirty="0"/>
              <a:t>g</a:t>
            </a:r>
            <a:r>
              <a:rPr lang="en-US" sz="2000" dirty="0" smtClean="0"/>
              <a:t>lint</a:t>
            </a:r>
            <a:endParaRPr lang="en-US" sz="3200" dirty="0"/>
          </a:p>
        </p:txBody>
      </p:sp>
      <p:sp>
        <p:nvSpPr>
          <p:cNvPr id="386055" name="Line 1031"/>
          <p:cNvSpPr>
            <a:spLocks noChangeShapeType="1"/>
          </p:cNvSpPr>
          <p:nvPr/>
        </p:nvSpPr>
        <p:spPr bwMode="auto">
          <a:xfrm flipV="1">
            <a:off x="1066800" y="3473464"/>
            <a:ext cx="1524000" cy="1447800"/>
          </a:xfrm>
          <a:prstGeom prst="line">
            <a:avLst/>
          </a:prstGeom>
          <a:noFill/>
          <a:ln w="38100">
            <a:solidFill>
              <a:srgbClr val="FF6600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6056" name="Text Box 1032"/>
          <p:cNvSpPr txBox="1">
            <a:spLocks noChangeArrowheads="1"/>
          </p:cNvSpPr>
          <p:nvPr/>
        </p:nvSpPr>
        <p:spPr bwMode="auto">
          <a:xfrm>
            <a:off x="171450" y="3730609"/>
            <a:ext cx="125968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000" dirty="0"/>
              <a:t>s</a:t>
            </a:r>
            <a:r>
              <a:rPr lang="en-US" sz="2000" dirty="0" smtClean="0"/>
              <a:t>ediments</a:t>
            </a:r>
            <a:endParaRPr lang="en-US" sz="3200" dirty="0"/>
          </a:p>
        </p:txBody>
      </p:sp>
      <p:sp>
        <p:nvSpPr>
          <p:cNvPr id="386057" name="Line 1033"/>
          <p:cNvSpPr>
            <a:spLocks noChangeShapeType="1"/>
          </p:cNvSpPr>
          <p:nvPr/>
        </p:nvSpPr>
        <p:spPr bwMode="auto">
          <a:xfrm flipV="1">
            <a:off x="1524000" y="1416064"/>
            <a:ext cx="2514600" cy="2514600"/>
          </a:xfrm>
          <a:prstGeom prst="line">
            <a:avLst/>
          </a:prstGeom>
          <a:noFill/>
          <a:ln w="38100">
            <a:solidFill>
              <a:srgbClr val="FF6600"/>
            </a:solidFill>
            <a:round/>
            <a:headEnd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86058" name="Text Box 1034"/>
          <p:cNvSpPr txBox="1">
            <a:spLocks noChangeArrowheads="1"/>
          </p:cNvSpPr>
          <p:nvPr/>
        </p:nvSpPr>
        <p:spPr bwMode="auto">
          <a:xfrm>
            <a:off x="304800" y="5591189"/>
            <a:ext cx="756738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2000" dirty="0"/>
              <a:t>c</a:t>
            </a:r>
            <a:r>
              <a:rPr lang="en-US" sz="2000" dirty="0" smtClean="0"/>
              <a:t>loud</a:t>
            </a:r>
            <a:endParaRPr lang="en-US" sz="3200" dirty="0"/>
          </a:p>
        </p:txBody>
      </p:sp>
      <p:pic>
        <p:nvPicPr>
          <p:cNvPr id="386061" name="Picture 1037" descr="A2003080085000_nLw_443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5029200" y="1263664"/>
            <a:ext cx="3030538" cy="4545013"/>
          </a:xfrm>
          <a:prstGeom prst="rect">
            <a:avLst/>
          </a:prstGeom>
          <a:noFill/>
        </p:spPr>
      </p:pic>
      <p:grpSp>
        <p:nvGrpSpPr>
          <p:cNvPr id="2" name="Group 1038"/>
          <p:cNvGrpSpPr>
            <a:grpSpLocks/>
          </p:cNvGrpSpPr>
          <p:nvPr/>
        </p:nvGrpSpPr>
        <p:grpSpPr bwMode="auto">
          <a:xfrm>
            <a:off x="4648200" y="1263664"/>
            <a:ext cx="3733800" cy="4994275"/>
            <a:chOff x="2928" y="1008"/>
            <a:chExt cx="2352" cy="3146"/>
          </a:xfrm>
        </p:grpSpPr>
        <p:pic>
          <p:nvPicPr>
            <p:cNvPr id="386063" name="Picture 1039" descr="A2003080085000_nLw_443_glint"/>
            <p:cNvPicPr>
              <a:picLocks noChangeAspect="1" noChangeArrowheads="1"/>
            </p:cNvPicPr>
            <p:nvPr/>
          </p:nvPicPr>
          <p:blipFill>
            <a:blip r:embed="rId5"/>
            <a:srcRect/>
            <a:stretch>
              <a:fillRect/>
            </a:stretch>
          </p:blipFill>
          <p:spPr bwMode="auto">
            <a:xfrm>
              <a:off x="3168" y="1008"/>
              <a:ext cx="1909" cy="2863"/>
            </a:xfrm>
            <a:prstGeom prst="rect">
              <a:avLst/>
            </a:prstGeom>
            <a:noFill/>
          </p:spPr>
        </p:pic>
        <p:sp>
          <p:nvSpPr>
            <p:cNvPr id="386064" name="Text Box 1040"/>
            <p:cNvSpPr txBox="1">
              <a:spLocks noChangeArrowheads="1"/>
            </p:cNvSpPr>
            <p:nvPr/>
          </p:nvSpPr>
          <p:spPr bwMode="auto">
            <a:xfrm>
              <a:off x="2928" y="3866"/>
              <a:ext cx="2352" cy="28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400" dirty="0"/>
                <a:t>a</a:t>
              </a:r>
              <a:r>
                <a:rPr lang="en-US" sz="2400" dirty="0" smtClean="0"/>
                <a:t>dd </a:t>
              </a:r>
              <a:r>
                <a:rPr lang="en-US" sz="2400" dirty="0"/>
                <a:t>masking for high glint</a:t>
              </a:r>
            </a:p>
          </p:txBody>
        </p:sp>
      </p:grpSp>
      <p:grpSp>
        <p:nvGrpSpPr>
          <p:cNvPr id="3" name="Group 1041"/>
          <p:cNvGrpSpPr>
            <a:grpSpLocks/>
          </p:cNvGrpSpPr>
          <p:nvPr/>
        </p:nvGrpSpPr>
        <p:grpSpPr bwMode="auto">
          <a:xfrm>
            <a:off x="4648200" y="1263664"/>
            <a:ext cx="3733800" cy="4994283"/>
            <a:chOff x="2928" y="1008"/>
            <a:chExt cx="2352" cy="3146"/>
          </a:xfrm>
        </p:grpSpPr>
        <p:sp useBgFill="1">
          <p:nvSpPr>
            <p:cNvPr id="386066" name="Text Box 1042"/>
            <p:cNvSpPr txBox="1">
              <a:spLocks noChangeArrowheads="1"/>
            </p:cNvSpPr>
            <p:nvPr/>
          </p:nvSpPr>
          <p:spPr bwMode="auto">
            <a:xfrm>
              <a:off x="2928" y="3866"/>
              <a:ext cx="2352" cy="288"/>
            </a:xfrm>
            <a:prstGeom prst="rect">
              <a:avLst/>
            </a:prstGeom>
            <a:ln w="9525">
              <a:noFill/>
              <a:miter lim="800000"/>
              <a:headEnd/>
              <a:tailEnd/>
            </a:ln>
            <a:effectLst/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2400" dirty="0"/>
                <a:t>a</a:t>
              </a:r>
              <a:r>
                <a:rPr lang="en-US" sz="2400" dirty="0" smtClean="0"/>
                <a:t>dd </a:t>
              </a:r>
              <a:r>
                <a:rPr lang="en-US" sz="2400" dirty="0"/>
                <a:t>masking for </a:t>
              </a:r>
              <a:r>
                <a:rPr lang="en-US" sz="2400" dirty="0" err="1"/>
                <a:t>straylight</a:t>
              </a:r>
              <a:endParaRPr lang="en-US" sz="2400" dirty="0"/>
            </a:p>
          </p:txBody>
        </p:sp>
        <p:pic>
          <p:nvPicPr>
            <p:cNvPr id="386067" name="Picture 1043" descr="A2003080085000_nLw_443_sl"/>
            <p:cNvPicPr>
              <a:picLocks noChangeAspect="1" noChangeArrowheads="1"/>
            </p:cNvPicPr>
            <p:nvPr/>
          </p:nvPicPr>
          <p:blipFill>
            <a:blip r:embed="rId6"/>
            <a:srcRect/>
            <a:stretch>
              <a:fillRect/>
            </a:stretch>
          </p:blipFill>
          <p:spPr bwMode="auto">
            <a:xfrm>
              <a:off x="3168" y="1008"/>
              <a:ext cx="1909" cy="2863"/>
            </a:xfrm>
            <a:prstGeom prst="rect">
              <a:avLst/>
            </a:prstGeom>
            <a:noFill/>
          </p:spPr>
        </p:pic>
      </p:grpSp>
      <p:sp>
        <p:nvSpPr>
          <p:cNvPr id="20" name="Title 1"/>
          <p:cNvSpPr txBox="1">
            <a:spLocks/>
          </p:cNvSpPr>
          <p:nvPr/>
        </p:nvSpPr>
        <p:spPr>
          <a:xfrm>
            <a:off x="464850" y="91015"/>
            <a:ext cx="8229600" cy="3986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b="1" dirty="0" smtClean="0">
                <a:solidFill>
                  <a:srgbClr val="0000FF"/>
                </a:solidFill>
                <a:latin typeface="Arial"/>
                <a:ea typeface="+mj-ea"/>
                <a:cs typeface="Arial"/>
              </a:rPr>
              <a:t>Level-2 flags &amp; masks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Arial"/>
              <a:ea typeface="+mj-ea"/>
              <a:cs typeface="Arial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jeremy.werdell@nasa.gov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E3043-E9EF-C043-BE78-E5027C035B69}" type="slidenum">
              <a:rPr lang="en-US" smtClean="0"/>
              <a:pPr/>
              <a:t>20</a:t>
            </a:fld>
            <a:endParaRPr lang="en-US"/>
          </a:p>
        </p:txBody>
      </p:sp>
    </p:spTree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jeremy.werdell@nasa.gov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E3043-E9EF-C043-BE78-E5027C035B69}" type="slidenum">
              <a:rPr lang="en-US" smtClean="0"/>
              <a:pPr/>
              <a:t>21</a:t>
            </a:fld>
            <a:endParaRPr lang="en-US"/>
          </a:p>
        </p:txBody>
      </p:sp>
      <p:sp>
        <p:nvSpPr>
          <p:cNvPr id="6" name="Freeform 3"/>
          <p:cNvSpPr>
            <a:spLocks/>
          </p:cNvSpPr>
          <p:nvPr/>
        </p:nvSpPr>
        <p:spPr bwMode="auto">
          <a:xfrm>
            <a:off x="2308860" y="4381289"/>
            <a:ext cx="4526280" cy="335291"/>
          </a:xfrm>
          <a:custGeom>
            <a:avLst/>
            <a:gdLst>
              <a:gd name="T0" fmla="*/ 0 w 2592"/>
              <a:gd name="T1" fmla="*/ 2147483647 h 192"/>
              <a:gd name="T2" fmla="*/ 2147483647 w 2592"/>
              <a:gd name="T3" fmla="*/ 2147483647 h 192"/>
              <a:gd name="T4" fmla="*/ 2147483647 w 2592"/>
              <a:gd name="T5" fmla="*/ 2147483647 h 192"/>
              <a:gd name="T6" fmla="*/ 2147483647 w 2592"/>
              <a:gd name="T7" fmla="*/ 2147483647 h 192"/>
              <a:gd name="T8" fmla="*/ 2147483647 w 2592"/>
              <a:gd name="T9" fmla="*/ 2147483647 h 192"/>
              <a:gd name="T10" fmla="*/ 2147483647 w 2592"/>
              <a:gd name="T11" fmla="*/ 2147483647 h 192"/>
              <a:gd name="T12" fmla="*/ 2147483647 w 2592"/>
              <a:gd name="T13" fmla="*/ 0 h 192"/>
              <a:gd name="T14" fmla="*/ 2147483647 w 2592"/>
              <a:gd name="T15" fmla="*/ 2147483647 h 192"/>
              <a:gd name="T16" fmla="*/ 2147483647 w 2592"/>
              <a:gd name="T17" fmla="*/ 0 h 192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2592"/>
              <a:gd name="T28" fmla="*/ 0 h 192"/>
              <a:gd name="T29" fmla="*/ 2592 w 2592"/>
              <a:gd name="T30" fmla="*/ 192 h 192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2592" h="192">
                <a:moveTo>
                  <a:pt x="0" y="48"/>
                </a:moveTo>
                <a:cubicBezTo>
                  <a:pt x="96" y="120"/>
                  <a:pt x="192" y="192"/>
                  <a:pt x="288" y="192"/>
                </a:cubicBezTo>
                <a:cubicBezTo>
                  <a:pt x="384" y="192"/>
                  <a:pt x="472" y="56"/>
                  <a:pt x="576" y="48"/>
                </a:cubicBezTo>
                <a:cubicBezTo>
                  <a:pt x="680" y="40"/>
                  <a:pt x="800" y="144"/>
                  <a:pt x="912" y="144"/>
                </a:cubicBezTo>
                <a:cubicBezTo>
                  <a:pt x="1024" y="144"/>
                  <a:pt x="1128" y="48"/>
                  <a:pt x="1248" y="48"/>
                </a:cubicBezTo>
                <a:cubicBezTo>
                  <a:pt x="1368" y="48"/>
                  <a:pt x="1512" y="152"/>
                  <a:pt x="1632" y="144"/>
                </a:cubicBezTo>
                <a:cubicBezTo>
                  <a:pt x="1752" y="136"/>
                  <a:pt x="1856" y="0"/>
                  <a:pt x="1968" y="0"/>
                </a:cubicBezTo>
                <a:cubicBezTo>
                  <a:pt x="2080" y="0"/>
                  <a:pt x="2200" y="144"/>
                  <a:pt x="2304" y="144"/>
                </a:cubicBezTo>
                <a:cubicBezTo>
                  <a:pt x="2408" y="144"/>
                  <a:pt x="2544" y="24"/>
                  <a:pt x="2592" y="0"/>
                </a:cubicBezTo>
              </a:path>
            </a:pathLst>
          </a:custGeom>
          <a:noFill/>
          <a:ln w="25400">
            <a:solidFill>
              <a:srgbClr val="0000FF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3272790" y="4688639"/>
            <a:ext cx="2430780" cy="3021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algn="ctr" eaLnBrk="1" hangingPunct="1">
              <a:spcBef>
                <a:spcPct val="50000"/>
              </a:spcBef>
            </a:pPr>
            <a:r>
              <a:rPr lang="en-US" sz="1200" b="1">
                <a:ea typeface="Arial" charset="0"/>
                <a:cs typeface="Arial" charset="0"/>
              </a:rPr>
              <a:t>SEA SURFACE</a:t>
            </a:r>
            <a:endParaRPr lang="en-US" b="1">
              <a:ea typeface="Arial" charset="0"/>
              <a:cs typeface="Arial" charset="0"/>
            </a:endParaRPr>
          </a:p>
        </p:txBody>
      </p:sp>
      <p:grpSp>
        <p:nvGrpSpPr>
          <p:cNvPr id="8" name="Group 5"/>
          <p:cNvGrpSpPr>
            <a:grpSpLocks/>
          </p:cNvGrpSpPr>
          <p:nvPr/>
        </p:nvGrpSpPr>
        <p:grpSpPr bwMode="auto">
          <a:xfrm rot="2355351">
            <a:off x="6066790" y="1447494"/>
            <a:ext cx="932498" cy="419114"/>
            <a:chOff x="3642" y="960"/>
            <a:chExt cx="534" cy="240"/>
          </a:xfrm>
        </p:grpSpPr>
        <p:sp>
          <p:nvSpPr>
            <p:cNvPr id="9" name="Oval 6"/>
            <p:cNvSpPr>
              <a:spLocks noChangeArrowheads="1"/>
            </p:cNvSpPr>
            <p:nvPr/>
          </p:nvSpPr>
          <p:spPr bwMode="auto">
            <a:xfrm>
              <a:off x="3792" y="960"/>
              <a:ext cx="240" cy="240"/>
            </a:xfrm>
            <a:prstGeom prst="ellipse">
              <a:avLst/>
            </a:prstGeom>
            <a:solidFill>
              <a:schemeClr val="tx1"/>
            </a:solidFill>
            <a:ln w="9525">
              <a:noFill/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Line 7"/>
            <p:cNvSpPr>
              <a:spLocks noChangeShapeType="1"/>
            </p:cNvSpPr>
            <p:nvPr/>
          </p:nvSpPr>
          <p:spPr bwMode="auto">
            <a:xfrm>
              <a:off x="3642" y="1080"/>
              <a:ext cx="528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Line 8"/>
            <p:cNvSpPr>
              <a:spLocks noChangeShapeType="1"/>
            </p:cNvSpPr>
            <p:nvPr/>
          </p:nvSpPr>
          <p:spPr bwMode="auto">
            <a:xfrm>
              <a:off x="3642" y="990"/>
              <a:ext cx="0" cy="19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Line 9"/>
            <p:cNvSpPr>
              <a:spLocks noChangeShapeType="1"/>
            </p:cNvSpPr>
            <p:nvPr/>
          </p:nvSpPr>
          <p:spPr bwMode="auto">
            <a:xfrm>
              <a:off x="4176" y="984"/>
              <a:ext cx="0" cy="19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3" name="Line 10"/>
          <p:cNvSpPr>
            <a:spLocks noChangeShapeType="1"/>
          </p:cNvSpPr>
          <p:nvPr/>
        </p:nvSpPr>
        <p:spPr bwMode="auto">
          <a:xfrm flipH="1">
            <a:off x="4194810" y="1866608"/>
            <a:ext cx="2137410" cy="2514681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Line 11"/>
          <p:cNvSpPr>
            <a:spLocks noChangeShapeType="1"/>
          </p:cNvSpPr>
          <p:nvPr/>
        </p:nvSpPr>
        <p:spPr bwMode="auto">
          <a:xfrm flipV="1">
            <a:off x="2225040" y="2338111"/>
            <a:ext cx="4610100" cy="0"/>
          </a:xfrm>
          <a:prstGeom prst="line">
            <a:avLst/>
          </a:prstGeom>
          <a:noFill/>
          <a:ln w="25400">
            <a:solidFill>
              <a:schemeClr val="accent5">
                <a:lumMod val="60000"/>
                <a:lumOff val="40000"/>
              </a:schemeClr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Text Box 12"/>
          <p:cNvSpPr txBox="1">
            <a:spLocks noChangeArrowheads="1"/>
          </p:cNvSpPr>
          <p:nvPr/>
        </p:nvSpPr>
        <p:spPr bwMode="auto">
          <a:xfrm>
            <a:off x="2099310" y="2402724"/>
            <a:ext cx="2472690" cy="3021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eaLnBrk="1" hangingPunct="1">
              <a:spcBef>
                <a:spcPct val="50000"/>
              </a:spcBef>
            </a:pPr>
            <a:r>
              <a:rPr lang="en-US" sz="1200" b="1">
                <a:ea typeface="Arial" charset="0"/>
                <a:cs typeface="Arial" charset="0"/>
              </a:rPr>
              <a:t>TOP-OF-THE-ATMOSPHERE</a:t>
            </a:r>
            <a:endParaRPr lang="en-US" b="1">
              <a:ea typeface="Arial" charset="0"/>
              <a:cs typeface="Arial" charset="0"/>
            </a:endParaRPr>
          </a:p>
        </p:txBody>
      </p:sp>
      <p:sp>
        <p:nvSpPr>
          <p:cNvPr id="16" name="Text Box 13"/>
          <p:cNvSpPr txBox="1">
            <a:spLocks noChangeArrowheads="1"/>
          </p:cNvSpPr>
          <p:nvPr/>
        </p:nvSpPr>
        <p:spPr bwMode="auto">
          <a:xfrm>
            <a:off x="2286000" y="1066800"/>
            <a:ext cx="3733800" cy="584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600" dirty="0">
                <a:latin typeface="Arial"/>
                <a:cs typeface="Arial"/>
              </a:rPr>
              <a:t>the satellite views the </a:t>
            </a:r>
            <a:r>
              <a:rPr lang="en-US" sz="1600" dirty="0">
                <a:solidFill>
                  <a:srgbClr val="008000"/>
                </a:solidFill>
                <a:latin typeface="Arial"/>
                <a:cs typeface="Arial"/>
              </a:rPr>
              <a:t>spectral light field</a:t>
            </a:r>
            <a:r>
              <a:rPr lang="en-US" sz="1600" dirty="0">
                <a:latin typeface="Arial"/>
                <a:cs typeface="Arial"/>
              </a:rPr>
              <a:t> at the top-of-the-atmosphere</a:t>
            </a:r>
          </a:p>
        </p:txBody>
      </p:sp>
      <p:sp>
        <p:nvSpPr>
          <p:cNvPr id="17" name="Line 14"/>
          <p:cNvSpPr>
            <a:spLocks noChangeShapeType="1"/>
          </p:cNvSpPr>
          <p:nvPr/>
        </p:nvSpPr>
        <p:spPr bwMode="auto">
          <a:xfrm>
            <a:off x="4488180" y="1698962"/>
            <a:ext cx="1341120" cy="502936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Oval 15"/>
          <p:cNvSpPr>
            <a:spLocks noChangeArrowheads="1"/>
          </p:cNvSpPr>
          <p:nvPr/>
        </p:nvSpPr>
        <p:spPr bwMode="auto">
          <a:xfrm>
            <a:off x="3398520" y="5554807"/>
            <a:ext cx="167640" cy="83823"/>
          </a:xfrm>
          <a:prstGeom prst="ellipse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Oval 16"/>
          <p:cNvSpPr>
            <a:spLocks noChangeArrowheads="1"/>
          </p:cNvSpPr>
          <p:nvPr/>
        </p:nvSpPr>
        <p:spPr bwMode="auto">
          <a:xfrm>
            <a:off x="3566160" y="5722452"/>
            <a:ext cx="167640" cy="83823"/>
          </a:xfrm>
          <a:prstGeom prst="ellipse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Oval 17"/>
          <p:cNvSpPr>
            <a:spLocks noChangeArrowheads="1"/>
          </p:cNvSpPr>
          <p:nvPr/>
        </p:nvSpPr>
        <p:spPr bwMode="auto">
          <a:xfrm>
            <a:off x="3649980" y="5554807"/>
            <a:ext cx="167640" cy="83823"/>
          </a:xfrm>
          <a:prstGeom prst="ellipse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Oval 18"/>
          <p:cNvSpPr>
            <a:spLocks noChangeArrowheads="1"/>
          </p:cNvSpPr>
          <p:nvPr/>
        </p:nvSpPr>
        <p:spPr bwMode="auto">
          <a:xfrm>
            <a:off x="3901440" y="5638630"/>
            <a:ext cx="167640" cy="83823"/>
          </a:xfrm>
          <a:prstGeom prst="ellipse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Oval 19"/>
          <p:cNvSpPr>
            <a:spLocks noChangeArrowheads="1"/>
          </p:cNvSpPr>
          <p:nvPr/>
        </p:nvSpPr>
        <p:spPr bwMode="auto">
          <a:xfrm>
            <a:off x="3482340" y="5387161"/>
            <a:ext cx="167640" cy="83823"/>
          </a:xfrm>
          <a:prstGeom prst="ellipse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Text Box 20"/>
          <p:cNvSpPr txBox="1">
            <a:spLocks noChangeArrowheads="1"/>
          </p:cNvSpPr>
          <p:nvPr/>
        </p:nvSpPr>
        <p:spPr bwMode="auto">
          <a:xfrm>
            <a:off x="6583680" y="1112203"/>
            <a:ext cx="1173480" cy="3021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eaLnBrk="1" hangingPunct="1">
              <a:spcBef>
                <a:spcPct val="50000"/>
              </a:spcBef>
            </a:pPr>
            <a:r>
              <a:rPr lang="en-US" sz="1200" b="1">
                <a:ea typeface="Arial" charset="0"/>
                <a:cs typeface="Arial" charset="0"/>
              </a:rPr>
              <a:t>SATELLITE</a:t>
            </a:r>
            <a:endParaRPr lang="en-US" b="1">
              <a:ea typeface="Arial" charset="0"/>
              <a:cs typeface="Arial" charset="0"/>
            </a:endParaRPr>
          </a:p>
        </p:txBody>
      </p:sp>
      <p:sp>
        <p:nvSpPr>
          <p:cNvPr id="24" name="Text Box 21"/>
          <p:cNvSpPr txBox="1">
            <a:spLocks noChangeArrowheads="1"/>
          </p:cNvSpPr>
          <p:nvPr/>
        </p:nvSpPr>
        <p:spPr bwMode="auto">
          <a:xfrm>
            <a:off x="2106921" y="5722452"/>
            <a:ext cx="2053590" cy="3021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eaLnBrk="1" hangingPunct="1">
              <a:spcBef>
                <a:spcPct val="50000"/>
              </a:spcBef>
            </a:pPr>
            <a:r>
              <a:rPr lang="en-US" sz="1200" b="1" dirty="0">
                <a:ea typeface="Arial" charset="0"/>
                <a:cs typeface="Arial" charset="0"/>
              </a:rPr>
              <a:t>PHYTOPLANKTON</a:t>
            </a:r>
            <a:endParaRPr lang="en-US" b="1" dirty="0">
              <a:ea typeface="Arial" charset="0"/>
              <a:cs typeface="Arial" charset="0"/>
            </a:endParaRPr>
          </a:p>
        </p:txBody>
      </p:sp>
      <p:grpSp>
        <p:nvGrpSpPr>
          <p:cNvPr id="25" name="Group 24"/>
          <p:cNvGrpSpPr/>
          <p:nvPr/>
        </p:nvGrpSpPr>
        <p:grpSpPr>
          <a:xfrm>
            <a:off x="5074920" y="3088056"/>
            <a:ext cx="3764280" cy="1077218"/>
            <a:chOff x="5074920" y="3088056"/>
            <a:chExt cx="3764280" cy="1077218"/>
          </a:xfrm>
        </p:grpSpPr>
        <p:sp>
          <p:nvSpPr>
            <p:cNvPr id="26" name="Text Box 22"/>
            <p:cNvSpPr txBox="1">
              <a:spLocks noChangeArrowheads="1"/>
            </p:cNvSpPr>
            <p:nvPr/>
          </p:nvSpPr>
          <p:spPr bwMode="auto">
            <a:xfrm>
              <a:off x="5577840" y="3088056"/>
              <a:ext cx="3261360" cy="1077218"/>
            </a:xfrm>
            <a:prstGeom prst="rect">
              <a:avLst/>
            </a:prstGeom>
            <a:noFill/>
            <a:ln w="9525">
              <a:solidFill>
                <a:srgbClr val="FF0000"/>
              </a:solidFill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600" dirty="0">
                  <a:latin typeface="Arial"/>
                  <a:cs typeface="Arial"/>
                </a:rPr>
                <a:t>1. remove atmosphere from total signal to derive estimate of light field emanating from sea surface </a:t>
              </a:r>
              <a:r>
                <a:rPr lang="en-US" sz="1600" dirty="0" smtClean="0">
                  <a:latin typeface="Arial"/>
                  <a:cs typeface="Arial"/>
                </a:rPr>
                <a:t>(remote sensing reflectance, </a:t>
              </a:r>
              <a:r>
                <a:rPr lang="en-US" sz="1600" dirty="0" err="1" smtClean="0">
                  <a:latin typeface="Arial"/>
                  <a:cs typeface="Arial"/>
                </a:rPr>
                <a:t>R</a:t>
              </a:r>
              <a:r>
                <a:rPr lang="en-US" sz="1600" baseline="-25000" dirty="0" err="1" smtClean="0">
                  <a:latin typeface="Arial"/>
                  <a:cs typeface="Arial"/>
                </a:rPr>
                <a:t>rs</a:t>
              </a:r>
              <a:r>
                <a:rPr lang="en-US" sz="1600" dirty="0" smtClean="0">
                  <a:latin typeface="Arial"/>
                  <a:cs typeface="Arial"/>
                </a:rPr>
                <a:t>)</a:t>
              </a:r>
              <a:endParaRPr lang="en-US" sz="1600" dirty="0">
                <a:latin typeface="Arial"/>
                <a:cs typeface="Arial"/>
              </a:endParaRPr>
            </a:p>
          </p:txBody>
        </p:sp>
        <p:sp>
          <p:nvSpPr>
            <p:cNvPr id="27" name="Line 25"/>
            <p:cNvSpPr>
              <a:spLocks noChangeShapeType="1"/>
            </p:cNvSpPr>
            <p:nvPr/>
          </p:nvSpPr>
          <p:spPr bwMode="auto">
            <a:xfrm flipH="1">
              <a:off x="5074920" y="3459239"/>
              <a:ext cx="502920" cy="0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4236720" y="5051871"/>
            <a:ext cx="3978592" cy="825765"/>
            <a:chOff x="4236720" y="5051871"/>
            <a:chExt cx="3978592" cy="825765"/>
          </a:xfrm>
        </p:grpSpPr>
        <p:sp>
          <p:nvSpPr>
            <p:cNvPr id="29" name="Text Box 23"/>
            <p:cNvSpPr txBox="1">
              <a:spLocks noChangeArrowheads="1"/>
            </p:cNvSpPr>
            <p:nvPr/>
          </p:nvSpPr>
          <p:spPr bwMode="auto">
            <a:xfrm>
              <a:off x="4991099" y="5292860"/>
              <a:ext cx="3224213" cy="584776"/>
            </a:xfrm>
            <a:prstGeom prst="rect">
              <a:avLst/>
            </a:prstGeom>
            <a:noFill/>
            <a:ln w="9525">
              <a:solidFill>
                <a:srgbClr val="FF0000"/>
              </a:solidFill>
              <a:miter lim="800000"/>
              <a:headEnd/>
              <a:tailEnd/>
            </a:ln>
          </p:spPr>
          <p:txBody>
            <a:bodyPr wrap="square">
              <a:prstTxWarp prst="textNoShape">
                <a:avLst/>
              </a:prstTxWarp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600" dirty="0">
                  <a:latin typeface="Arial"/>
                  <a:cs typeface="Arial"/>
                </a:rPr>
                <a:t>2. relate spectral</a:t>
              </a:r>
              <a:r>
                <a:rPr lang="en-US" sz="1600" dirty="0" smtClean="0">
                  <a:latin typeface="Arial"/>
                  <a:cs typeface="Arial"/>
                </a:rPr>
                <a:t> </a:t>
              </a:r>
              <a:r>
                <a:rPr lang="en-US" sz="1600" dirty="0" err="1" smtClean="0">
                  <a:latin typeface="Arial"/>
                  <a:cs typeface="Arial"/>
                </a:rPr>
                <a:t>R</a:t>
              </a:r>
              <a:r>
                <a:rPr lang="en-US" sz="1600" baseline="-25000" dirty="0" err="1" smtClean="0">
                  <a:latin typeface="Arial"/>
                  <a:cs typeface="Arial"/>
                </a:rPr>
                <a:t>rs</a:t>
              </a:r>
              <a:r>
                <a:rPr lang="en-US" sz="1600" dirty="0" smtClean="0">
                  <a:latin typeface="Arial"/>
                  <a:cs typeface="Arial"/>
                </a:rPr>
                <a:t> </a:t>
              </a:r>
              <a:r>
                <a:rPr lang="en-US" sz="1600" dirty="0">
                  <a:latin typeface="Arial"/>
                  <a:cs typeface="Arial"/>
                </a:rPr>
                <a:t>to C</a:t>
              </a:r>
              <a:r>
                <a:rPr lang="en-US" sz="1600" baseline="-25000" dirty="0">
                  <a:latin typeface="Arial"/>
                  <a:cs typeface="Arial"/>
                </a:rPr>
                <a:t>a</a:t>
              </a:r>
              <a:r>
                <a:rPr lang="en-US" sz="1600" dirty="0">
                  <a:latin typeface="Arial"/>
                  <a:cs typeface="Arial"/>
                </a:rPr>
                <a:t> (or  geophysical product of interest)</a:t>
              </a:r>
            </a:p>
          </p:txBody>
        </p:sp>
        <p:sp>
          <p:nvSpPr>
            <p:cNvPr id="30" name="Line 26"/>
            <p:cNvSpPr>
              <a:spLocks noChangeShapeType="1"/>
            </p:cNvSpPr>
            <p:nvPr/>
          </p:nvSpPr>
          <p:spPr bwMode="auto">
            <a:xfrm flipH="1" flipV="1">
              <a:off x="4404360" y="5051871"/>
              <a:ext cx="586740" cy="419114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31" name="Line 27"/>
            <p:cNvSpPr>
              <a:spLocks noChangeShapeType="1"/>
            </p:cNvSpPr>
            <p:nvPr/>
          </p:nvSpPr>
          <p:spPr bwMode="auto">
            <a:xfrm flipH="1">
              <a:off x="4236720" y="5470984"/>
              <a:ext cx="754380" cy="167645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279400" y="3375417"/>
            <a:ext cx="3873500" cy="838227"/>
            <a:chOff x="279400" y="3375417"/>
            <a:chExt cx="3873500" cy="838227"/>
          </a:xfrm>
        </p:grpSpPr>
        <p:sp>
          <p:nvSpPr>
            <p:cNvPr id="33" name="Text Box 24"/>
            <p:cNvSpPr txBox="1">
              <a:spLocks noChangeArrowheads="1"/>
            </p:cNvSpPr>
            <p:nvPr/>
          </p:nvSpPr>
          <p:spPr bwMode="auto">
            <a:xfrm>
              <a:off x="279400" y="3375417"/>
              <a:ext cx="3202940" cy="584776"/>
            </a:xfrm>
            <a:prstGeom prst="rect">
              <a:avLst/>
            </a:prstGeom>
            <a:noFill/>
            <a:ln w="9525">
              <a:solidFill>
                <a:srgbClr val="FF0000"/>
              </a:solidFill>
              <a:miter lim="800000"/>
              <a:headEnd/>
              <a:tailEnd/>
            </a:ln>
          </p:spPr>
          <p:txBody>
            <a:bodyPr wrap="square">
              <a:prstTxWarp prst="textNoShape">
                <a:avLst/>
              </a:prstTxWarp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600" dirty="0">
                  <a:latin typeface="Arial"/>
                  <a:cs typeface="Arial"/>
                </a:rPr>
                <a:t>3. spatially / temporally bin and remap satellite C</a:t>
              </a:r>
              <a:r>
                <a:rPr lang="en-US" sz="1600" baseline="-25000" dirty="0">
                  <a:latin typeface="Arial"/>
                  <a:cs typeface="Arial"/>
                </a:rPr>
                <a:t>a</a:t>
              </a:r>
              <a:r>
                <a:rPr lang="en-US" sz="1600" dirty="0">
                  <a:latin typeface="Arial"/>
                  <a:cs typeface="Arial"/>
                </a:rPr>
                <a:t> observations</a:t>
              </a:r>
            </a:p>
          </p:txBody>
        </p:sp>
        <p:sp>
          <p:nvSpPr>
            <p:cNvPr id="34" name="Line 28"/>
            <p:cNvSpPr>
              <a:spLocks noChangeShapeType="1"/>
            </p:cNvSpPr>
            <p:nvPr/>
          </p:nvSpPr>
          <p:spPr bwMode="auto">
            <a:xfrm>
              <a:off x="3482340" y="3692346"/>
              <a:ext cx="670560" cy="521298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</p:grpSp>
      <p:sp>
        <p:nvSpPr>
          <p:cNvPr id="35" name="Title 1"/>
          <p:cNvSpPr>
            <a:spLocks noGrp="1"/>
          </p:cNvSpPr>
          <p:nvPr>
            <p:ph type="title"/>
          </p:nvPr>
        </p:nvSpPr>
        <p:spPr>
          <a:xfrm>
            <a:off x="464850" y="80159"/>
            <a:ext cx="8229600" cy="398634"/>
          </a:xfrm>
        </p:spPr>
        <p:txBody>
          <a:bodyPr/>
          <a:lstStyle/>
          <a:p>
            <a:r>
              <a:rPr lang="en-US" dirty="0" smtClean="0"/>
              <a:t>satellite ocean color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4862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859" name="Rectangle 3"/>
          <p:cNvSpPr>
            <a:spLocks noChangeArrowheads="1"/>
          </p:cNvSpPr>
          <p:nvPr/>
        </p:nvSpPr>
        <p:spPr bwMode="auto">
          <a:xfrm>
            <a:off x="533400" y="2667000"/>
            <a:ext cx="3886200" cy="1600200"/>
          </a:xfrm>
          <a:prstGeom prst="rect">
            <a:avLst/>
          </a:prstGeom>
          <a:noFill/>
          <a:ln w="19050">
            <a:solidFill>
              <a:srgbClr val="66CCFF"/>
            </a:solidFill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>
              <a:spcBef>
                <a:spcPct val="20000"/>
              </a:spcBef>
            </a:pPr>
            <a:r>
              <a:rPr lang="en-US" sz="1600" dirty="0">
                <a:solidFill>
                  <a:srgbClr val="000000"/>
                </a:solidFill>
                <a:latin typeface="Arial"/>
                <a:cs typeface="Arial"/>
              </a:rPr>
              <a:t>Level 3 binned</a:t>
            </a:r>
          </a:p>
          <a:p>
            <a:pPr marL="742950" lvl="1" indent="-285750">
              <a:spcBef>
                <a:spcPct val="20000"/>
              </a:spcBef>
              <a:buFontTx/>
              <a:buChar char="–"/>
            </a:pPr>
            <a:r>
              <a:rPr lang="en-US" sz="1600" dirty="0">
                <a:solidFill>
                  <a:srgbClr val="000000"/>
                </a:solidFill>
                <a:latin typeface="Arial"/>
                <a:ea typeface="ＭＳ Ｐゴシック" charset="-128"/>
                <a:cs typeface="Arial"/>
              </a:rPr>
              <a:t>geophysical products averaged spatially and/or temporally</a:t>
            </a:r>
          </a:p>
          <a:p>
            <a:pPr marL="742950" lvl="1" indent="-285750">
              <a:spcBef>
                <a:spcPct val="20000"/>
              </a:spcBef>
              <a:buFontTx/>
              <a:buChar char="–"/>
            </a:pPr>
            <a:r>
              <a:rPr lang="en-US" sz="1600" dirty="0" err="1">
                <a:solidFill>
                  <a:srgbClr val="000000"/>
                </a:solidFill>
                <a:latin typeface="Arial"/>
                <a:ea typeface="ＭＳ Ｐゴシック" charset="-128"/>
                <a:cs typeface="Arial"/>
              </a:rPr>
              <a:t>sinusoidally</a:t>
            </a:r>
            <a:r>
              <a:rPr lang="en-US" sz="1600" dirty="0">
                <a:solidFill>
                  <a:srgbClr val="000000"/>
                </a:solidFill>
                <a:latin typeface="Arial"/>
                <a:ea typeface="ＭＳ Ｐゴシック" charset="-128"/>
                <a:cs typeface="Arial"/>
              </a:rPr>
              <a:t> distributed, equal area bins</a:t>
            </a:r>
          </a:p>
        </p:txBody>
      </p:sp>
      <p:sp>
        <p:nvSpPr>
          <p:cNvPr id="377860" name="Rectangle 4"/>
          <p:cNvSpPr>
            <a:spLocks noChangeArrowheads="1"/>
          </p:cNvSpPr>
          <p:nvPr/>
        </p:nvSpPr>
        <p:spPr bwMode="auto">
          <a:xfrm>
            <a:off x="533400" y="4724400"/>
            <a:ext cx="3886200" cy="1676400"/>
          </a:xfrm>
          <a:prstGeom prst="rect">
            <a:avLst/>
          </a:prstGeom>
          <a:noFill/>
          <a:ln w="19050">
            <a:solidFill>
              <a:srgbClr val="66CCFF"/>
            </a:solidFill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>
              <a:spcBef>
                <a:spcPct val="20000"/>
              </a:spcBef>
            </a:pPr>
            <a:r>
              <a:rPr lang="en-US" sz="1600" dirty="0">
                <a:solidFill>
                  <a:srgbClr val="000000"/>
                </a:solidFill>
                <a:latin typeface="Arial"/>
                <a:cs typeface="Arial"/>
              </a:rPr>
              <a:t>Level 3 mapped</a:t>
            </a:r>
          </a:p>
          <a:p>
            <a:pPr marL="742950" lvl="1" indent="-285750">
              <a:spcBef>
                <a:spcPct val="20000"/>
              </a:spcBef>
              <a:buFontTx/>
              <a:buChar char="–"/>
            </a:pPr>
            <a:r>
              <a:rPr lang="en-US" sz="1600" dirty="0">
                <a:solidFill>
                  <a:srgbClr val="000000"/>
                </a:solidFill>
                <a:latin typeface="Arial"/>
                <a:ea typeface="ＭＳ Ｐゴシック" charset="-128"/>
                <a:cs typeface="Arial"/>
              </a:rPr>
              <a:t>images created by mapping and scaling binned products</a:t>
            </a:r>
          </a:p>
          <a:p>
            <a:pPr marL="742950" lvl="1" indent="-285750">
              <a:spcBef>
                <a:spcPct val="20000"/>
              </a:spcBef>
              <a:buFontTx/>
              <a:buChar char="–"/>
            </a:pPr>
            <a:r>
              <a:rPr lang="en-US" sz="1600" dirty="0">
                <a:solidFill>
                  <a:srgbClr val="000000"/>
                </a:solidFill>
                <a:latin typeface="Arial"/>
                <a:ea typeface="ＭＳ Ｐゴシック" charset="-128"/>
                <a:cs typeface="Arial"/>
              </a:rPr>
              <a:t>user-friendly, cylindrical equiangular projection</a:t>
            </a:r>
          </a:p>
        </p:txBody>
      </p:sp>
      <p:sp>
        <p:nvSpPr>
          <p:cNvPr id="377861" name="AutoShape 5"/>
          <p:cNvSpPr>
            <a:spLocks noChangeArrowheads="1"/>
          </p:cNvSpPr>
          <p:nvPr/>
        </p:nvSpPr>
        <p:spPr bwMode="auto">
          <a:xfrm>
            <a:off x="2286000" y="2209800"/>
            <a:ext cx="457200" cy="381000"/>
          </a:xfrm>
          <a:prstGeom prst="downArrow">
            <a:avLst>
              <a:gd name="adj1" fmla="val 50000"/>
              <a:gd name="adj2" fmla="val 25000"/>
            </a:avLst>
          </a:prstGeom>
          <a:solidFill>
            <a:srgbClr val="66CCFF"/>
          </a:solidFill>
          <a:ln w="12700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7862" name="AutoShape 6"/>
          <p:cNvSpPr>
            <a:spLocks noChangeArrowheads="1"/>
          </p:cNvSpPr>
          <p:nvPr/>
        </p:nvSpPr>
        <p:spPr bwMode="auto">
          <a:xfrm>
            <a:off x="2286000" y="4267200"/>
            <a:ext cx="457200" cy="381000"/>
          </a:xfrm>
          <a:prstGeom prst="downArrow">
            <a:avLst>
              <a:gd name="adj1" fmla="val 50000"/>
              <a:gd name="adj2" fmla="val 25000"/>
            </a:avLst>
          </a:prstGeom>
          <a:solidFill>
            <a:srgbClr val="66CCFF"/>
          </a:solidFill>
          <a:ln w="12700">
            <a:solidFill>
              <a:schemeClr val="bg1"/>
            </a:solidFill>
            <a:miter lim="800000"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377863" name="Rectangle 7"/>
          <p:cNvSpPr>
            <a:spLocks noChangeArrowheads="1"/>
          </p:cNvSpPr>
          <p:nvPr/>
        </p:nvSpPr>
        <p:spPr bwMode="auto">
          <a:xfrm>
            <a:off x="609600" y="1143000"/>
            <a:ext cx="3810000" cy="1066800"/>
          </a:xfrm>
          <a:prstGeom prst="rect">
            <a:avLst/>
          </a:prstGeom>
          <a:noFill/>
          <a:ln w="19050">
            <a:solidFill>
              <a:srgbClr val="66CCFF"/>
            </a:solidFill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</a:bodyPr>
          <a:lstStyle/>
          <a:p>
            <a:pPr>
              <a:spcBef>
                <a:spcPct val="20000"/>
              </a:spcBef>
            </a:pPr>
            <a:r>
              <a:rPr lang="en-US" sz="1600" dirty="0">
                <a:solidFill>
                  <a:srgbClr val="000000"/>
                </a:solidFill>
                <a:latin typeface="Arial"/>
                <a:cs typeface="Arial"/>
              </a:rPr>
              <a:t>Level 2</a:t>
            </a:r>
          </a:p>
          <a:p>
            <a:pPr marL="742950" lvl="1" indent="-285750">
              <a:spcBef>
                <a:spcPct val="20000"/>
              </a:spcBef>
              <a:buFontTx/>
              <a:buChar char="–"/>
            </a:pPr>
            <a:r>
              <a:rPr lang="en-US" sz="1600" dirty="0" err="1">
                <a:solidFill>
                  <a:srgbClr val="000000"/>
                </a:solidFill>
                <a:latin typeface="Arial"/>
                <a:ea typeface="ＭＳ Ｐゴシック" charset="-128"/>
                <a:cs typeface="Arial"/>
              </a:rPr>
              <a:t>geolocated</a:t>
            </a:r>
            <a:r>
              <a:rPr lang="en-US" sz="1600" dirty="0">
                <a:solidFill>
                  <a:srgbClr val="000000"/>
                </a:solidFill>
                <a:latin typeface="Arial"/>
                <a:ea typeface="ＭＳ Ｐゴシック" charset="-128"/>
                <a:cs typeface="Arial"/>
              </a:rPr>
              <a:t> geophysical products for each pixel</a:t>
            </a:r>
          </a:p>
        </p:txBody>
      </p:sp>
      <p:sp>
        <p:nvSpPr>
          <p:cNvPr id="377864" name="Rectangle 8"/>
          <p:cNvSpPr>
            <a:spLocks noGrp="1" noChangeArrowheads="1"/>
          </p:cNvSpPr>
          <p:nvPr>
            <p:ph type="body" sz="half" idx="2"/>
          </p:nvPr>
        </p:nvSpPr>
        <p:spPr>
          <a:xfrm>
            <a:off x="4732050" y="1143000"/>
            <a:ext cx="3962400" cy="4953000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90000"/>
              </a:lnSpc>
              <a:buFontTx/>
              <a:buNone/>
            </a:pPr>
            <a:endParaRPr lang="en-US" sz="1600" dirty="0"/>
          </a:p>
          <a:p>
            <a:pPr>
              <a:lnSpc>
                <a:spcPct val="90000"/>
              </a:lnSpc>
            </a:pPr>
            <a:r>
              <a:rPr lang="en-US" dirty="0"/>
              <a:t>Bin resolution 4.6 </a:t>
            </a:r>
            <a:r>
              <a:rPr lang="en-US" dirty="0" err="1"/>
              <a:t>x</a:t>
            </a:r>
            <a:r>
              <a:rPr lang="en-US" dirty="0"/>
              <a:t> 4.6 km</a:t>
            </a:r>
            <a:r>
              <a:rPr lang="en-US" baseline="30000" dirty="0"/>
              <a:t>2</a:t>
            </a:r>
            <a:r>
              <a:rPr lang="en-US" dirty="0"/>
              <a:t> </a:t>
            </a:r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Mapped resolution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0.042-deg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0.084-deg</a:t>
            </a:r>
          </a:p>
          <a:p>
            <a:pPr>
              <a:lnSpc>
                <a:spcPct val="90000"/>
              </a:lnSpc>
            </a:pPr>
            <a:endParaRPr lang="en-US" dirty="0"/>
          </a:p>
          <a:p>
            <a:pPr>
              <a:lnSpc>
                <a:spcPct val="90000"/>
              </a:lnSpc>
            </a:pPr>
            <a:r>
              <a:rPr lang="en-US" dirty="0"/>
              <a:t>Composite Periods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Daily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8-day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Monthly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Seasonal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Yearly</a:t>
            </a:r>
          </a:p>
          <a:p>
            <a:pPr lvl="1">
              <a:lnSpc>
                <a:spcPct val="90000"/>
              </a:lnSpc>
            </a:pPr>
            <a:r>
              <a:rPr lang="en-US" sz="2400" dirty="0"/>
              <a:t>Mission</a:t>
            </a:r>
          </a:p>
        </p:txBody>
      </p:sp>
      <p:sp>
        <p:nvSpPr>
          <p:cNvPr id="377865" name="Line 9"/>
          <p:cNvSpPr>
            <a:spLocks noChangeShapeType="1"/>
          </p:cNvSpPr>
          <p:nvPr/>
        </p:nvSpPr>
        <p:spPr bwMode="auto">
          <a:xfrm>
            <a:off x="4953000" y="1752600"/>
            <a:ext cx="3200400" cy="0"/>
          </a:xfrm>
          <a:prstGeom prst="line">
            <a:avLst/>
          </a:prstGeom>
          <a:noFill/>
          <a:ln w="25400">
            <a:solidFill>
              <a:srgbClr val="FFFFFF"/>
            </a:solidFill>
            <a:round/>
            <a:headEnd/>
            <a:tailEnd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464850" y="91015"/>
            <a:ext cx="8229600" cy="3986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b="1" dirty="0" smtClean="0">
                <a:solidFill>
                  <a:srgbClr val="0000FF"/>
                </a:solidFill>
                <a:latin typeface="Arial"/>
                <a:ea typeface="+mj-ea"/>
                <a:cs typeface="Arial"/>
              </a:rPr>
              <a:t>MODIS Level-3 processing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Arial"/>
              <a:ea typeface="+mj-ea"/>
              <a:cs typeface="Arial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>
          <a:xfrm>
            <a:off x="7157480" y="6432952"/>
            <a:ext cx="1905000" cy="457200"/>
          </a:xfrm>
        </p:spPr>
        <p:txBody>
          <a:bodyPr/>
          <a:lstStyle/>
          <a:p>
            <a:fld id="{754B7BB4-5230-E647-BAD6-729191D94236}" type="slidenum">
              <a:rPr lang="en-US" smtClean="0"/>
              <a:pPr/>
              <a:t>22</a:t>
            </a:fld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4" name="Footer Placeholder 3"/>
          <p:cNvSpPr>
            <a:spLocks noGrp="1"/>
          </p:cNvSpPr>
          <p:nvPr>
            <p:ph type="ftr" sz="quarter" idx="11"/>
          </p:nvPr>
        </p:nvSpPr>
        <p:spPr>
          <a:xfrm>
            <a:off x="3335522" y="6694468"/>
            <a:ext cx="2555194" cy="118820"/>
          </a:xfrm>
        </p:spPr>
        <p:txBody>
          <a:bodyPr/>
          <a:lstStyle/>
          <a:p>
            <a:r>
              <a:rPr lang="en-US" smtClean="0"/>
              <a:t>jeremy.werdell@nasa.gov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473" name="Rectangle 9"/>
          <p:cNvSpPr>
            <a:spLocks noChangeArrowheads="1"/>
          </p:cNvSpPr>
          <p:nvPr/>
        </p:nvSpPr>
        <p:spPr bwMode="auto">
          <a:xfrm>
            <a:off x="238811" y="1761767"/>
            <a:ext cx="8738293" cy="33547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1" hangingPunct="1">
              <a:lnSpc>
                <a:spcPct val="80000"/>
              </a:lnSpc>
              <a:spcBef>
                <a:spcPct val="20000"/>
              </a:spcBef>
            </a:pPr>
            <a:r>
              <a:rPr lang="en-US" sz="2400" dirty="0">
                <a:solidFill>
                  <a:srgbClr val="008000"/>
                </a:solidFill>
                <a:latin typeface="Arial"/>
                <a:ea typeface="Arial" charset="0"/>
                <a:cs typeface="Arial"/>
              </a:rPr>
              <a:t>p</a:t>
            </a:r>
            <a:r>
              <a:rPr lang="en-US" sz="2400" dirty="0" smtClean="0">
                <a:solidFill>
                  <a:srgbClr val="008000"/>
                </a:solidFill>
                <a:latin typeface="Arial"/>
                <a:ea typeface="Arial" charset="0"/>
                <a:cs typeface="Arial"/>
              </a:rPr>
              <a:t>rojection</a:t>
            </a:r>
            <a:r>
              <a:rPr lang="en-US" sz="2400" dirty="0" smtClean="0">
                <a:latin typeface="Arial"/>
                <a:ea typeface="Arial" charset="0"/>
                <a:cs typeface="Arial"/>
              </a:rPr>
              <a:t> </a:t>
            </a:r>
            <a:r>
              <a:rPr lang="en-US" sz="2400" dirty="0">
                <a:latin typeface="Arial"/>
                <a:ea typeface="Arial" charset="0"/>
                <a:cs typeface="Arial"/>
              </a:rPr>
              <a:t>- any process which transforms a spatially organized data set from one coordinate system to </a:t>
            </a:r>
            <a:r>
              <a:rPr lang="en-US" sz="2400" dirty="0" smtClean="0">
                <a:latin typeface="Arial"/>
                <a:ea typeface="Arial" charset="0"/>
                <a:cs typeface="Arial"/>
              </a:rPr>
              <a:t>another</a:t>
            </a:r>
            <a:endParaRPr lang="en-US" sz="2400" dirty="0">
              <a:latin typeface="Arial"/>
              <a:ea typeface="Arial" charset="0"/>
              <a:cs typeface="Arial"/>
            </a:endParaRPr>
          </a:p>
          <a:p>
            <a:pPr eaLnBrk="1" hangingPunct="1">
              <a:lnSpc>
                <a:spcPct val="80000"/>
              </a:lnSpc>
              <a:spcBef>
                <a:spcPct val="20000"/>
              </a:spcBef>
            </a:pPr>
            <a:endParaRPr lang="en-US" sz="2400" dirty="0">
              <a:latin typeface="Arial"/>
              <a:ea typeface="Arial" charset="0"/>
              <a:cs typeface="Arial"/>
            </a:endParaRPr>
          </a:p>
          <a:p>
            <a:pPr eaLnBrk="1" hangingPunct="1">
              <a:lnSpc>
                <a:spcPct val="80000"/>
              </a:lnSpc>
              <a:spcBef>
                <a:spcPct val="20000"/>
              </a:spcBef>
            </a:pPr>
            <a:r>
              <a:rPr lang="en-US" sz="2400" dirty="0">
                <a:solidFill>
                  <a:srgbClr val="008000"/>
                </a:solidFill>
                <a:latin typeface="Arial"/>
                <a:ea typeface="Arial" charset="0"/>
                <a:cs typeface="Arial"/>
              </a:rPr>
              <a:t>m</a:t>
            </a:r>
            <a:r>
              <a:rPr lang="en-US" sz="2400" dirty="0" smtClean="0">
                <a:solidFill>
                  <a:srgbClr val="008000"/>
                </a:solidFill>
                <a:latin typeface="Arial"/>
                <a:ea typeface="Arial" charset="0"/>
                <a:cs typeface="Arial"/>
              </a:rPr>
              <a:t>apping</a:t>
            </a:r>
            <a:r>
              <a:rPr lang="en-US" sz="2400" dirty="0" smtClean="0">
                <a:latin typeface="Arial"/>
                <a:ea typeface="Arial" charset="0"/>
                <a:cs typeface="Arial"/>
              </a:rPr>
              <a:t> </a:t>
            </a:r>
            <a:r>
              <a:rPr lang="en-US" sz="2400" dirty="0">
                <a:latin typeface="Arial"/>
                <a:ea typeface="Arial" charset="0"/>
                <a:cs typeface="Arial"/>
              </a:rPr>
              <a:t>- </a:t>
            </a:r>
            <a:r>
              <a:rPr lang="en-US" sz="2400" dirty="0" smtClean="0">
                <a:latin typeface="Arial"/>
                <a:ea typeface="Arial" charset="0"/>
                <a:cs typeface="Arial"/>
              </a:rPr>
              <a:t>process </a:t>
            </a:r>
            <a:r>
              <a:rPr lang="en-US" sz="2400" dirty="0">
                <a:latin typeface="Arial"/>
                <a:ea typeface="Arial" charset="0"/>
                <a:cs typeface="Arial"/>
              </a:rPr>
              <a:t>of transforming a data set from an arbitrary spatial organization to a uniform (rectangular, row-by-column) organization, by processes of projection </a:t>
            </a:r>
            <a:r>
              <a:rPr lang="en-US" sz="2400" dirty="0" smtClean="0">
                <a:latin typeface="Arial"/>
                <a:ea typeface="Arial" charset="0"/>
                <a:cs typeface="Arial"/>
              </a:rPr>
              <a:t>&amp; resampling</a:t>
            </a:r>
            <a:endParaRPr lang="en-US" sz="2400" dirty="0">
              <a:latin typeface="Arial"/>
              <a:ea typeface="Arial" charset="0"/>
              <a:cs typeface="Arial"/>
            </a:endParaRPr>
          </a:p>
          <a:p>
            <a:pPr eaLnBrk="1" hangingPunct="1">
              <a:lnSpc>
                <a:spcPct val="80000"/>
              </a:lnSpc>
              <a:spcBef>
                <a:spcPct val="20000"/>
              </a:spcBef>
            </a:pPr>
            <a:endParaRPr lang="en-US" sz="2400" dirty="0">
              <a:latin typeface="Arial"/>
              <a:ea typeface="Arial" charset="0"/>
              <a:cs typeface="Arial"/>
            </a:endParaRPr>
          </a:p>
          <a:p>
            <a:pPr eaLnBrk="1" hangingPunct="1">
              <a:lnSpc>
                <a:spcPct val="80000"/>
              </a:lnSpc>
              <a:spcBef>
                <a:spcPct val="20000"/>
              </a:spcBef>
            </a:pPr>
            <a:r>
              <a:rPr lang="en-US" sz="2400" dirty="0">
                <a:solidFill>
                  <a:srgbClr val="008000"/>
                </a:solidFill>
                <a:latin typeface="Arial"/>
                <a:ea typeface="Arial" charset="0"/>
                <a:cs typeface="Arial"/>
              </a:rPr>
              <a:t>b</a:t>
            </a:r>
            <a:r>
              <a:rPr lang="en-US" sz="2400" dirty="0" smtClean="0">
                <a:solidFill>
                  <a:srgbClr val="008000"/>
                </a:solidFill>
                <a:latin typeface="Arial"/>
                <a:ea typeface="Arial" charset="0"/>
                <a:cs typeface="Arial"/>
              </a:rPr>
              <a:t>inning</a:t>
            </a:r>
            <a:r>
              <a:rPr lang="en-US" sz="2400" dirty="0" smtClean="0">
                <a:latin typeface="Arial"/>
                <a:ea typeface="Arial" charset="0"/>
                <a:cs typeface="Arial"/>
              </a:rPr>
              <a:t> </a:t>
            </a:r>
            <a:r>
              <a:rPr lang="en-US" sz="2400" dirty="0">
                <a:latin typeface="Arial"/>
                <a:ea typeface="Arial" charset="0"/>
                <a:cs typeface="Arial"/>
              </a:rPr>
              <a:t>- </a:t>
            </a:r>
            <a:r>
              <a:rPr lang="en-US" sz="2400" dirty="0" smtClean="0">
                <a:latin typeface="Arial"/>
                <a:ea typeface="Arial" charset="0"/>
                <a:cs typeface="Arial"/>
              </a:rPr>
              <a:t>process </a:t>
            </a:r>
            <a:r>
              <a:rPr lang="en-US" sz="2400" dirty="0">
                <a:latin typeface="Arial"/>
                <a:ea typeface="Arial" charset="0"/>
                <a:cs typeface="Arial"/>
              </a:rPr>
              <a:t>of projecting </a:t>
            </a:r>
            <a:r>
              <a:rPr lang="en-US" sz="2400" dirty="0" smtClean="0">
                <a:latin typeface="Arial"/>
                <a:ea typeface="Arial" charset="0"/>
                <a:cs typeface="Arial"/>
              </a:rPr>
              <a:t>&amp; aggregating </a:t>
            </a:r>
            <a:r>
              <a:rPr lang="en-US" sz="2400" dirty="0">
                <a:latin typeface="Arial"/>
                <a:ea typeface="Arial" charset="0"/>
                <a:cs typeface="Arial"/>
              </a:rPr>
              <a:t>data from an arbitrary spatial </a:t>
            </a:r>
            <a:r>
              <a:rPr lang="en-US" sz="2400" dirty="0" smtClean="0">
                <a:latin typeface="Arial"/>
                <a:ea typeface="Arial" charset="0"/>
                <a:cs typeface="Arial"/>
              </a:rPr>
              <a:t>&amp; temporal organization </a:t>
            </a:r>
            <a:r>
              <a:rPr lang="en-US" sz="2400" dirty="0">
                <a:latin typeface="Arial"/>
                <a:ea typeface="Arial" charset="0"/>
                <a:cs typeface="Arial"/>
              </a:rPr>
              <a:t>to a uniform spatial scale over a defined time </a:t>
            </a:r>
            <a:r>
              <a:rPr lang="en-US" sz="2400" dirty="0" smtClean="0">
                <a:latin typeface="Arial"/>
                <a:ea typeface="Arial" charset="0"/>
                <a:cs typeface="Arial"/>
              </a:rPr>
              <a:t>range</a:t>
            </a:r>
            <a:endParaRPr lang="en-US" sz="2400" dirty="0">
              <a:latin typeface="Arial"/>
              <a:cs typeface="Arial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64850" y="91015"/>
            <a:ext cx="8229600" cy="3986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b="1" dirty="0" smtClean="0">
                <a:solidFill>
                  <a:srgbClr val="0000FF"/>
                </a:solidFill>
                <a:latin typeface="Arial"/>
                <a:ea typeface="+mj-ea"/>
                <a:cs typeface="Arial"/>
              </a:rPr>
              <a:t>Level-3 terminology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Arial"/>
              <a:ea typeface="+mj-ea"/>
              <a:cs typeface="Arial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jeremy.werdell@nasa.gov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E3043-E9EF-C043-BE78-E5027C035B69}" type="slidenum">
              <a:rPr lang="en-US" smtClean="0"/>
              <a:pPr/>
              <a:t>23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515" name="Rectangle 3"/>
          <p:cNvSpPr>
            <a:spLocks noChangeArrowheads="1"/>
          </p:cNvSpPr>
          <p:nvPr/>
        </p:nvSpPr>
        <p:spPr bwMode="auto">
          <a:xfrm>
            <a:off x="316298" y="1881600"/>
            <a:ext cx="8573966" cy="297312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 eaLnBrk="1" hangingPunct="1">
              <a:spcBef>
                <a:spcPct val="20000"/>
              </a:spcBef>
            </a:pPr>
            <a:r>
              <a:rPr lang="en-US" sz="2400" dirty="0">
                <a:solidFill>
                  <a:srgbClr val="008000"/>
                </a:solidFill>
                <a:latin typeface="Arial"/>
                <a:ea typeface="Arial" charset="0"/>
                <a:cs typeface="Arial"/>
              </a:rPr>
              <a:t>e</a:t>
            </a:r>
            <a:r>
              <a:rPr lang="en-US" sz="2400" dirty="0" smtClean="0">
                <a:solidFill>
                  <a:srgbClr val="008000"/>
                </a:solidFill>
                <a:latin typeface="Arial"/>
                <a:ea typeface="Arial" charset="0"/>
                <a:cs typeface="Arial"/>
              </a:rPr>
              <a:t>qual</a:t>
            </a:r>
            <a:r>
              <a:rPr lang="en-US" sz="2400" dirty="0">
                <a:solidFill>
                  <a:srgbClr val="008000"/>
                </a:solidFill>
                <a:latin typeface="Arial"/>
                <a:ea typeface="Arial" charset="0"/>
                <a:cs typeface="Arial"/>
              </a:rPr>
              <a:t>-</a:t>
            </a:r>
            <a:r>
              <a:rPr lang="en-US" sz="2400" dirty="0" smtClean="0">
                <a:solidFill>
                  <a:srgbClr val="008000"/>
                </a:solidFill>
                <a:latin typeface="Arial"/>
                <a:ea typeface="Arial" charset="0"/>
                <a:cs typeface="Arial"/>
              </a:rPr>
              <a:t>area</a:t>
            </a:r>
            <a:r>
              <a:rPr lang="en-US" sz="2400" dirty="0">
                <a:solidFill>
                  <a:srgbClr val="008000"/>
                </a:solidFill>
                <a:latin typeface="Arial"/>
                <a:ea typeface="Arial" charset="0"/>
                <a:cs typeface="Arial"/>
              </a:rPr>
              <a:t> </a:t>
            </a:r>
            <a:r>
              <a:rPr lang="en-US" sz="2400" dirty="0">
                <a:latin typeface="Arial"/>
                <a:ea typeface="Arial" charset="0"/>
                <a:cs typeface="Arial"/>
              </a:rPr>
              <a:t>-</a:t>
            </a:r>
            <a:r>
              <a:rPr lang="en-US" sz="2400" dirty="0" smtClean="0">
                <a:latin typeface="Arial"/>
                <a:ea typeface="Arial" charset="0"/>
                <a:cs typeface="Arial"/>
              </a:rPr>
              <a:t> sinusoidal </a:t>
            </a:r>
            <a:r>
              <a:rPr lang="en-US" sz="2400" dirty="0">
                <a:latin typeface="Arial"/>
                <a:ea typeface="Arial" charset="0"/>
                <a:cs typeface="Arial"/>
              </a:rPr>
              <a:t>with equally space rows </a:t>
            </a:r>
            <a:r>
              <a:rPr lang="en-US" sz="2400" dirty="0" smtClean="0">
                <a:latin typeface="Arial"/>
                <a:ea typeface="Arial" charset="0"/>
                <a:cs typeface="Arial"/>
              </a:rPr>
              <a:t>&amp; number </a:t>
            </a:r>
            <a:r>
              <a:rPr lang="en-US" sz="2400" dirty="0">
                <a:latin typeface="Arial"/>
                <a:ea typeface="Arial" charset="0"/>
                <a:cs typeface="Arial"/>
              </a:rPr>
              <a:t>of bins per row proportional to sine of </a:t>
            </a:r>
            <a:r>
              <a:rPr lang="en-US" sz="2400" dirty="0" smtClean="0">
                <a:latin typeface="Arial"/>
                <a:ea typeface="Arial" charset="0"/>
                <a:cs typeface="Arial"/>
              </a:rPr>
              <a:t>latitude</a:t>
            </a:r>
          </a:p>
          <a:p>
            <a:pPr eaLnBrk="1" hangingPunct="1">
              <a:spcBef>
                <a:spcPct val="20000"/>
              </a:spcBef>
            </a:pPr>
            <a:endParaRPr lang="en-US" sz="2400" dirty="0">
              <a:latin typeface="Arial"/>
              <a:ea typeface="Arial" charset="0"/>
              <a:cs typeface="Arial"/>
            </a:endParaRPr>
          </a:p>
          <a:p>
            <a:pPr eaLnBrk="1" hangingPunct="1">
              <a:spcBef>
                <a:spcPct val="20000"/>
              </a:spcBef>
            </a:pPr>
            <a:r>
              <a:rPr lang="en-US" sz="2400" dirty="0">
                <a:solidFill>
                  <a:srgbClr val="008000"/>
                </a:solidFill>
                <a:latin typeface="Arial"/>
                <a:ea typeface="Arial" charset="0"/>
                <a:cs typeface="Arial"/>
              </a:rPr>
              <a:t>e</a:t>
            </a:r>
            <a:r>
              <a:rPr lang="en-US" sz="2400" dirty="0" smtClean="0">
                <a:solidFill>
                  <a:srgbClr val="008000"/>
                </a:solidFill>
                <a:latin typeface="Arial"/>
                <a:ea typeface="Arial" charset="0"/>
                <a:cs typeface="Arial"/>
              </a:rPr>
              <a:t>qual</a:t>
            </a:r>
            <a:r>
              <a:rPr lang="en-US" sz="2400" dirty="0">
                <a:solidFill>
                  <a:srgbClr val="008000"/>
                </a:solidFill>
                <a:latin typeface="Arial"/>
                <a:ea typeface="Arial" charset="0"/>
                <a:cs typeface="Arial"/>
              </a:rPr>
              <a:t>-</a:t>
            </a:r>
            <a:r>
              <a:rPr lang="en-US" sz="2400" dirty="0" smtClean="0">
                <a:solidFill>
                  <a:srgbClr val="008000"/>
                </a:solidFill>
                <a:latin typeface="Arial"/>
                <a:ea typeface="Arial" charset="0"/>
                <a:cs typeface="Arial"/>
              </a:rPr>
              <a:t>angle </a:t>
            </a:r>
            <a:r>
              <a:rPr lang="en-US" sz="2400" dirty="0" smtClean="0">
                <a:latin typeface="Arial"/>
                <a:ea typeface="Arial" charset="0"/>
                <a:cs typeface="Arial"/>
              </a:rPr>
              <a:t>- rectangular </a:t>
            </a:r>
            <a:r>
              <a:rPr lang="en-US" sz="2400" dirty="0">
                <a:latin typeface="Arial"/>
                <a:ea typeface="Arial" charset="0"/>
                <a:cs typeface="Arial"/>
              </a:rPr>
              <a:t>(Platte </a:t>
            </a:r>
            <a:r>
              <a:rPr lang="en-US" sz="2400" dirty="0" err="1">
                <a:latin typeface="Arial"/>
                <a:ea typeface="Arial" charset="0"/>
                <a:cs typeface="Arial"/>
              </a:rPr>
              <a:t>Carre</a:t>
            </a:r>
            <a:r>
              <a:rPr lang="en-US" sz="2400" dirty="0">
                <a:latin typeface="Arial"/>
                <a:ea typeface="Arial" charset="0"/>
                <a:cs typeface="Arial"/>
              </a:rPr>
              <a:t>) with rows and columns equally spaced in latitude and </a:t>
            </a:r>
            <a:r>
              <a:rPr lang="en-US" sz="2400" dirty="0" smtClean="0">
                <a:latin typeface="Arial"/>
                <a:ea typeface="Arial" charset="0"/>
                <a:cs typeface="Arial"/>
              </a:rPr>
              <a:t>longitude</a:t>
            </a:r>
          </a:p>
          <a:p>
            <a:pPr eaLnBrk="1" hangingPunct="1">
              <a:spcBef>
                <a:spcPct val="20000"/>
              </a:spcBef>
            </a:pPr>
            <a:endParaRPr lang="en-US" sz="2400" dirty="0">
              <a:latin typeface="Arial"/>
              <a:ea typeface="Arial" charset="0"/>
              <a:cs typeface="Arial"/>
            </a:endParaRPr>
          </a:p>
          <a:p>
            <a:pPr eaLnBrk="1" hangingPunct="1">
              <a:spcBef>
                <a:spcPct val="20000"/>
              </a:spcBef>
            </a:pPr>
            <a:r>
              <a:rPr lang="en-US" sz="2400" dirty="0" smtClean="0">
                <a:latin typeface="Arial"/>
                <a:ea typeface="Arial" charset="0"/>
                <a:cs typeface="Arial"/>
              </a:rPr>
              <a:t>equal</a:t>
            </a:r>
            <a:r>
              <a:rPr lang="en-US" sz="2400" dirty="0">
                <a:latin typeface="Arial"/>
                <a:ea typeface="Arial" charset="0"/>
                <a:cs typeface="Arial"/>
              </a:rPr>
              <a:t>-area </a:t>
            </a:r>
            <a:r>
              <a:rPr lang="en-US" sz="2400" dirty="0" smtClean="0">
                <a:latin typeface="Arial"/>
                <a:ea typeface="Arial" charset="0"/>
                <a:cs typeface="Arial"/>
              </a:rPr>
              <a:t>&amp; -</a:t>
            </a:r>
            <a:r>
              <a:rPr lang="en-US" sz="2400" dirty="0">
                <a:latin typeface="Arial"/>
                <a:ea typeface="Arial" charset="0"/>
                <a:cs typeface="Arial"/>
              </a:rPr>
              <a:t>angle projections are equivalent at the </a:t>
            </a:r>
            <a:r>
              <a:rPr lang="en-US" sz="2400" dirty="0" smtClean="0">
                <a:latin typeface="Arial"/>
                <a:ea typeface="Arial" charset="0"/>
                <a:cs typeface="Arial"/>
              </a:rPr>
              <a:t>equator</a:t>
            </a:r>
            <a:endParaRPr lang="en-US" sz="2400" dirty="0">
              <a:latin typeface="Arial"/>
              <a:ea typeface="Arial" charset="0"/>
              <a:cs typeface="Arial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464850" y="91015"/>
            <a:ext cx="8229600" cy="3986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b="1" dirty="0" smtClean="0">
                <a:solidFill>
                  <a:srgbClr val="0000FF"/>
                </a:solidFill>
                <a:latin typeface="Arial"/>
                <a:ea typeface="+mj-ea"/>
                <a:cs typeface="Arial"/>
              </a:rPr>
              <a:t>ocean color projections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Arial"/>
              <a:ea typeface="+mj-ea"/>
              <a:cs typeface="Arial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jeremy.werdell@nasa.gov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E3043-E9EF-C043-BE78-E5027C035B69}" type="slidenum">
              <a:rPr lang="en-US" smtClean="0"/>
              <a:pPr/>
              <a:t>24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83331" name="Picture 3" descr="new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09600" y="1219200"/>
            <a:ext cx="7696200" cy="5130800"/>
          </a:xfrm>
          <a:prstGeom prst="rect">
            <a:avLst/>
          </a:prstGeom>
          <a:noFill/>
        </p:spPr>
      </p:pic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sinusoidal equal area projection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jeremy.werdell@nasa.gov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E3043-E9EF-C043-BE78-E5027C035B69}" type="slidenum">
              <a:rPr lang="en-US" smtClean="0"/>
              <a:pPr/>
              <a:t>25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5811" name="Picture 3" descr="cyl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92163" y="4419600"/>
            <a:ext cx="7285037" cy="2128838"/>
          </a:xfrm>
          <a:prstGeom prst="rect">
            <a:avLst/>
          </a:prstGeom>
          <a:noFill/>
        </p:spPr>
      </p:pic>
      <p:pic>
        <p:nvPicPr>
          <p:cNvPr id="375812" name="Picture 4" descr="sin"/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762000" y="1722438"/>
            <a:ext cx="3802063" cy="2111375"/>
          </a:xfrm>
          <a:prstGeom prst="rect">
            <a:avLst/>
          </a:prstGeom>
          <a:noFill/>
        </p:spPr>
      </p:pic>
      <p:sp>
        <p:nvSpPr>
          <p:cNvPr id="375813" name="Text Box 5"/>
          <p:cNvSpPr txBox="1">
            <a:spLocks noChangeArrowheads="1"/>
          </p:cNvSpPr>
          <p:nvPr/>
        </p:nvSpPr>
        <p:spPr bwMode="auto">
          <a:xfrm>
            <a:off x="685800" y="1219200"/>
            <a:ext cx="2209800" cy="519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800"/>
              <a:t>bin file grid</a:t>
            </a:r>
          </a:p>
        </p:txBody>
      </p:sp>
      <p:sp>
        <p:nvSpPr>
          <p:cNvPr id="375814" name="Text Box 6"/>
          <p:cNvSpPr txBox="1">
            <a:spLocks noChangeArrowheads="1"/>
          </p:cNvSpPr>
          <p:nvPr/>
        </p:nvSpPr>
        <p:spPr bwMode="auto">
          <a:xfrm>
            <a:off x="6019800" y="3900488"/>
            <a:ext cx="2286000" cy="5191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2800"/>
              <a:t>map file grid</a:t>
            </a:r>
          </a:p>
        </p:txBody>
      </p:sp>
      <p:sp>
        <p:nvSpPr>
          <p:cNvPr id="375815" name="Rectangle 7"/>
          <p:cNvSpPr>
            <a:spLocks noGrp="1" noChangeArrowheads="1"/>
          </p:cNvSpPr>
          <p:nvPr>
            <p:ph type="body" idx="1"/>
          </p:nvPr>
        </p:nvSpPr>
        <p:spPr>
          <a:xfrm>
            <a:off x="4800600" y="1162050"/>
            <a:ext cx="3810000" cy="2667000"/>
          </a:xfrm>
          <a:noFill/>
          <a:ln w="25400">
            <a:solidFill>
              <a:srgbClr val="FFFFFF"/>
            </a:solidFill>
          </a:ln>
        </p:spPr>
        <p:txBody>
          <a:bodyPr/>
          <a:lstStyle/>
          <a:p>
            <a:pPr>
              <a:lnSpc>
                <a:spcPct val="90000"/>
              </a:lnSpc>
            </a:pPr>
            <a:r>
              <a:rPr lang="en-US" sz="1600">
                <a:solidFill>
                  <a:srgbClr val="FFFFFF"/>
                </a:solidFill>
              </a:rPr>
              <a:t>bin files</a:t>
            </a:r>
          </a:p>
          <a:p>
            <a:pPr lvl="1">
              <a:lnSpc>
                <a:spcPct val="90000"/>
              </a:lnSpc>
            </a:pPr>
            <a:r>
              <a:rPr lang="en-US" sz="1800">
                <a:solidFill>
                  <a:srgbClr val="FFFFFF"/>
                </a:solidFill>
              </a:rPr>
              <a:t>multiple products</a:t>
            </a:r>
          </a:p>
          <a:p>
            <a:pPr lvl="1">
              <a:lnSpc>
                <a:spcPct val="90000"/>
              </a:lnSpc>
            </a:pPr>
            <a:r>
              <a:rPr lang="en-US" sz="1800">
                <a:solidFill>
                  <a:srgbClr val="FFFFFF"/>
                </a:solidFill>
              </a:rPr>
              <a:t>stored as float</a:t>
            </a:r>
          </a:p>
          <a:p>
            <a:pPr lvl="1">
              <a:lnSpc>
                <a:spcPct val="90000"/>
              </a:lnSpc>
            </a:pPr>
            <a:r>
              <a:rPr lang="en-US" sz="1800">
                <a:solidFill>
                  <a:srgbClr val="FFFFFF"/>
                </a:solidFill>
              </a:rPr>
              <a:t>sampling statistics included</a:t>
            </a:r>
          </a:p>
          <a:p>
            <a:pPr>
              <a:lnSpc>
                <a:spcPct val="90000"/>
              </a:lnSpc>
            </a:pPr>
            <a:endParaRPr lang="en-US" sz="1600">
              <a:solidFill>
                <a:srgbClr val="FFFFFF"/>
              </a:solidFill>
            </a:endParaRPr>
          </a:p>
          <a:p>
            <a:pPr>
              <a:lnSpc>
                <a:spcPct val="90000"/>
              </a:lnSpc>
            </a:pPr>
            <a:r>
              <a:rPr lang="en-US" sz="1600">
                <a:solidFill>
                  <a:srgbClr val="FFFFFF"/>
                </a:solidFill>
              </a:rPr>
              <a:t>map files</a:t>
            </a:r>
          </a:p>
          <a:p>
            <a:pPr lvl="1">
              <a:lnSpc>
                <a:spcPct val="90000"/>
              </a:lnSpc>
            </a:pPr>
            <a:r>
              <a:rPr lang="en-US" sz="1800">
                <a:solidFill>
                  <a:srgbClr val="FFFFFF"/>
                </a:solidFill>
              </a:rPr>
              <a:t>single product</a:t>
            </a:r>
          </a:p>
          <a:p>
            <a:pPr lvl="1">
              <a:lnSpc>
                <a:spcPct val="90000"/>
              </a:lnSpc>
            </a:pPr>
            <a:r>
              <a:rPr lang="en-US" sz="1800">
                <a:solidFill>
                  <a:srgbClr val="FFFFFF"/>
                </a:solidFill>
              </a:rPr>
              <a:t>stored as scaled integer</a:t>
            </a:r>
            <a:endParaRPr lang="en-US" sz="1800">
              <a:solidFill>
                <a:schemeClr val="bg1"/>
              </a:solidFill>
            </a:endParaRPr>
          </a:p>
        </p:txBody>
      </p:sp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Level-3 binned vs. mapped</a:t>
            </a:r>
            <a:endParaRPr lang="en-US" dirty="0"/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jeremy.werdell@nasa.gov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E3043-E9EF-C043-BE78-E5027C035B69}" type="slidenum">
              <a:rPr lang="en-US" smtClean="0"/>
              <a:pPr/>
              <a:t>26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67618" name="Picture 2" descr="Image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1106488" y="2286000"/>
            <a:ext cx="6931025" cy="3389313"/>
          </a:xfrm>
          <a:prstGeom prst="rect">
            <a:avLst/>
          </a:prstGeom>
          <a:noFill/>
        </p:spPr>
      </p:pic>
      <p:sp>
        <p:nvSpPr>
          <p:cNvPr id="367619" name="Line 3"/>
          <p:cNvSpPr>
            <a:spLocks noChangeShapeType="1"/>
          </p:cNvSpPr>
          <p:nvPr/>
        </p:nvSpPr>
        <p:spPr bwMode="auto">
          <a:xfrm>
            <a:off x="1447800" y="2028825"/>
            <a:ext cx="6096000" cy="0"/>
          </a:xfrm>
          <a:prstGeom prst="line">
            <a:avLst/>
          </a:prstGeom>
          <a:noFill/>
          <a:ln w="28575">
            <a:solidFill>
              <a:srgbClr val="FFA112"/>
            </a:solidFill>
            <a:round/>
            <a:headEnd type="triangle" w="med" len="med"/>
            <a:tailEnd type="triangle" w="med" len="med"/>
          </a:ln>
          <a:effectLst/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 useBgFill="1">
        <p:nvSpPr>
          <p:cNvPr id="367620" name="Text Box 4"/>
          <p:cNvSpPr txBox="1">
            <a:spLocks noChangeArrowheads="1"/>
          </p:cNvSpPr>
          <p:nvPr/>
        </p:nvSpPr>
        <p:spPr bwMode="auto">
          <a:xfrm>
            <a:off x="3276600" y="1862138"/>
            <a:ext cx="2362200" cy="366712"/>
          </a:xfrm>
          <a:prstGeom prst="rect">
            <a:avLst/>
          </a:prstGeom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800"/>
              <a:t>Increasing Pixel Size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464850" y="91015"/>
            <a:ext cx="8229600" cy="39863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b="1" dirty="0" smtClean="0">
                <a:solidFill>
                  <a:srgbClr val="0000FF"/>
                </a:solidFill>
                <a:latin typeface="Arial"/>
                <a:ea typeface="+mj-ea"/>
                <a:cs typeface="Arial"/>
              </a:rPr>
              <a:t>MODIS “bow-tie” effect</a:t>
            </a:r>
            <a:endParaRPr kumimoji="0" lang="en-US" sz="2800" b="1" i="0" u="none" strike="noStrike" kern="1200" cap="none" spc="0" normalizeH="0" baseline="0" noProof="0" dirty="0">
              <a:ln>
                <a:noFill/>
              </a:ln>
              <a:solidFill>
                <a:srgbClr val="0000FF"/>
              </a:solidFill>
              <a:effectLst/>
              <a:uLnTx/>
              <a:uFillTx/>
              <a:latin typeface="Arial"/>
              <a:ea typeface="+mj-ea"/>
              <a:cs typeface="Arial"/>
            </a:endParaRP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jeremy.werdell@nasa.gov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E3043-E9EF-C043-BE78-E5027C035B69}" type="slidenum">
              <a:rPr lang="en-US" smtClean="0"/>
              <a:pPr/>
              <a:t>27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658" name="Rectangle 2"/>
          <p:cNvSpPr>
            <a:spLocks noChangeArrowheads="1"/>
          </p:cNvSpPr>
          <p:nvPr/>
        </p:nvSpPr>
        <p:spPr bwMode="auto">
          <a:xfrm>
            <a:off x="381000" y="391856"/>
            <a:ext cx="8229600" cy="549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lang="en-US" sz="3000" b="1" dirty="0">
                <a:ea typeface="Arial" charset="0"/>
                <a:cs typeface="Arial" charset="0"/>
              </a:rPr>
              <a:t>o</a:t>
            </a:r>
            <a:r>
              <a:rPr lang="en-US" sz="3000" b="1" dirty="0" smtClean="0">
                <a:ea typeface="Arial" charset="0"/>
                <a:cs typeface="Arial" charset="0"/>
              </a:rPr>
              <a:t>ne </a:t>
            </a:r>
            <a:r>
              <a:rPr lang="en-US" sz="3000" b="1" dirty="0">
                <a:ea typeface="Arial" charset="0"/>
                <a:cs typeface="Arial" charset="0"/>
              </a:rPr>
              <a:t>MODIS scan at ~45 degrees scan angle</a:t>
            </a:r>
          </a:p>
        </p:txBody>
      </p:sp>
      <p:pic>
        <p:nvPicPr>
          <p:cNvPr id="326660" name="Picture 4" descr="modis1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85800" y="1295400"/>
            <a:ext cx="7543800" cy="5029200"/>
          </a:xfrm>
          <a:prstGeom prst="rect">
            <a:avLst/>
          </a:prstGeom>
          <a:noFill/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jeremy.werdell@nasa.gov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E3043-E9EF-C043-BE78-E5027C035B69}" type="slidenum">
              <a:rPr lang="en-US" smtClean="0"/>
              <a:pPr/>
              <a:t>28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4610" name="Rectangle 2"/>
          <p:cNvSpPr>
            <a:spLocks noChangeArrowheads="1"/>
          </p:cNvSpPr>
          <p:nvPr/>
        </p:nvSpPr>
        <p:spPr bwMode="auto">
          <a:xfrm>
            <a:off x="304800" y="381000"/>
            <a:ext cx="8534400" cy="549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lang="en-US" sz="3000" b="1" dirty="0">
                <a:ea typeface="Arial" charset="0"/>
                <a:cs typeface="Arial" charset="0"/>
              </a:rPr>
              <a:t>t</a:t>
            </a:r>
            <a:r>
              <a:rPr lang="en-US" sz="3000" b="1" dirty="0" smtClean="0">
                <a:ea typeface="Arial" charset="0"/>
                <a:cs typeface="Arial" charset="0"/>
              </a:rPr>
              <a:t>wo </a:t>
            </a:r>
            <a:r>
              <a:rPr lang="en-US" sz="3000" b="1" dirty="0">
                <a:ea typeface="Arial" charset="0"/>
                <a:cs typeface="Arial" charset="0"/>
              </a:rPr>
              <a:t>MODIS scans showing overlap of pixels</a:t>
            </a:r>
          </a:p>
        </p:txBody>
      </p:sp>
      <p:pic>
        <p:nvPicPr>
          <p:cNvPr id="324612" name="Picture 4" descr="modis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62000" y="1295400"/>
            <a:ext cx="7543800" cy="5029200"/>
          </a:xfrm>
          <a:prstGeom prst="rect">
            <a:avLst/>
          </a:prstGeom>
          <a:noFill/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jeremy.werdell@nasa.gov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E3043-E9EF-C043-BE78-E5027C035B69}" type="slidenum">
              <a:rPr lang="en-US" smtClean="0"/>
              <a:pPr/>
              <a:t>29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 txBox="1">
            <a:spLocks/>
          </p:cNvSpPr>
          <p:nvPr/>
        </p:nvSpPr>
        <p:spPr>
          <a:xfrm>
            <a:off x="302025" y="996804"/>
            <a:ext cx="8599094" cy="263980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err="1" smtClean="0"/>
              <a:t>SeaWiFS</a:t>
            </a:r>
            <a:r>
              <a:rPr lang="en-US" dirty="0" smtClean="0"/>
              <a:t> Data Analysis System (</a:t>
            </a:r>
            <a:r>
              <a:rPr lang="en-US" dirty="0" err="1" smtClean="0"/>
              <a:t>SeaDAS</a:t>
            </a:r>
            <a:r>
              <a:rPr lang="en-US" dirty="0" smtClean="0"/>
              <a:t>)</a:t>
            </a:r>
          </a:p>
          <a:p>
            <a:r>
              <a:rPr lang="en-US" dirty="0" smtClean="0">
                <a:hlinkClick r:id="rId3"/>
              </a:rPr>
              <a:t>http://seadas.gsfc.nasa.gov</a:t>
            </a:r>
            <a:endParaRPr lang="en-US" dirty="0" smtClean="0"/>
          </a:p>
          <a:p>
            <a:r>
              <a:rPr lang="en-US" dirty="0" smtClean="0">
                <a:hlinkClick r:id="rId4"/>
              </a:rPr>
              <a:t>http://oceancolor.gsfc.nasa.gov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image analysis package for processing, displaying, analyzing, &amp; </a:t>
            </a:r>
            <a:r>
              <a:rPr lang="en-US" dirty="0" err="1" smtClean="0"/>
              <a:t>QC’ing</a:t>
            </a:r>
            <a:r>
              <a:rPr lang="en-US" dirty="0" smtClean="0"/>
              <a:t> satellite ocean color data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</a:t>
            </a:r>
            <a:r>
              <a:rPr lang="en-US" dirty="0" err="1" smtClean="0"/>
              <a:t>SeaDAS</a:t>
            </a:r>
            <a:r>
              <a:rPr lang="en-US" dirty="0"/>
              <a:t>?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jeremy.werdell@nasa.gov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E3043-E9EF-C043-BE78-E5027C035B69}" type="slidenum">
              <a:rPr lang="en-US" smtClean="0"/>
              <a:pPr/>
              <a:t>3</a:t>
            </a:fld>
            <a:endParaRPr lang="en-US"/>
          </a:p>
        </p:txBody>
      </p:sp>
      <p:sp>
        <p:nvSpPr>
          <p:cNvPr id="10" name="Content Placeholder 2"/>
          <p:cNvSpPr txBox="1">
            <a:spLocks/>
          </p:cNvSpPr>
          <p:nvPr/>
        </p:nvSpPr>
        <p:spPr>
          <a:xfrm>
            <a:off x="302025" y="3889068"/>
            <a:ext cx="8599094" cy="1293297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available for use with all NASA Ocean Biology Processing Group (OBPG) supported sensors: MODIS-Aqua &amp; -Terra, </a:t>
            </a:r>
            <a:r>
              <a:rPr lang="en-US" dirty="0" err="1" smtClean="0"/>
              <a:t>SeaWiFS</a:t>
            </a:r>
            <a:r>
              <a:rPr lang="en-US" dirty="0" smtClean="0"/>
              <a:t>, OCTS,&amp; CZCS, plus VIIRS, MERIS, HICO, OLI</a:t>
            </a:r>
          </a:p>
        </p:txBody>
      </p:sp>
      <p:sp>
        <p:nvSpPr>
          <p:cNvPr id="11" name="Content Placeholder 2"/>
          <p:cNvSpPr txBox="1">
            <a:spLocks/>
          </p:cNvSpPr>
          <p:nvPr/>
        </p:nvSpPr>
        <p:spPr>
          <a:xfrm>
            <a:off x="302025" y="5413954"/>
            <a:ext cx="8599094" cy="739241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general scientific imagery &amp; data analysis package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706" name="Rectangle 2"/>
          <p:cNvSpPr>
            <a:spLocks noChangeArrowheads="1"/>
          </p:cNvSpPr>
          <p:nvPr/>
        </p:nvSpPr>
        <p:spPr bwMode="auto">
          <a:xfrm>
            <a:off x="304800" y="381000"/>
            <a:ext cx="8458200" cy="549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lang="en-US" sz="3000" b="1" dirty="0">
                <a:ea typeface="Arial" charset="0"/>
                <a:cs typeface="Arial" charset="0"/>
              </a:rPr>
              <a:t>m</a:t>
            </a:r>
            <a:r>
              <a:rPr lang="en-US" sz="3000" b="1" dirty="0" smtClean="0">
                <a:ea typeface="Arial" charset="0"/>
                <a:cs typeface="Arial" charset="0"/>
              </a:rPr>
              <a:t>ultiple </a:t>
            </a:r>
            <a:r>
              <a:rPr lang="en-US" sz="3000" b="1" dirty="0">
                <a:ea typeface="Arial" charset="0"/>
                <a:cs typeface="Arial" charset="0"/>
              </a:rPr>
              <a:t>MODIS scans showing pixel overlap</a:t>
            </a:r>
          </a:p>
        </p:txBody>
      </p:sp>
      <p:pic>
        <p:nvPicPr>
          <p:cNvPr id="328708" name="Picture 4" descr="modis3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762000" y="1295400"/>
            <a:ext cx="7543800" cy="5029200"/>
          </a:xfrm>
          <a:prstGeom prst="rect">
            <a:avLst/>
          </a:prstGeom>
          <a:noFill/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jeremy.werdell@nasa.gov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E3043-E9EF-C043-BE78-E5027C035B69}" type="slidenum">
              <a:rPr lang="en-US" smtClean="0"/>
              <a:pPr/>
              <a:t>30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754" name="Rectangle 2"/>
          <p:cNvSpPr>
            <a:spLocks noChangeArrowheads="1"/>
          </p:cNvSpPr>
          <p:nvPr/>
        </p:nvSpPr>
        <p:spPr bwMode="auto">
          <a:xfrm>
            <a:off x="457200" y="381000"/>
            <a:ext cx="8153400" cy="549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lang="en-US" sz="3000" b="1" dirty="0">
                <a:ea typeface="Arial" charset="0"/>
                <a:cs typeface="Arial" charset="0"/>
              </a:rPr>
              <a:t>b</a:t>
            </a:r>
            <a:r>
              <a:rPr lang="en-US" sz="3000" b="1" dirty="0" smtClean="0">
                <a:ea typeface="Arial" charset="0"/>
                <a:cs typeface="Arial" charset="0"/>
              </a:rPr>
              <a:t>in </a:t>
            </a:r>
            <a:r>
              <a:rPr lang="en-US" sz="3000" b="1" dirty="0">
                <a:ea typeface="Arial" charset="0"/>
                <a:cs typeface="Arial" charset="0"/>
              </a:rPr>
              <a:t>boundaries overlaid on pixel locations</a:t>
            </a:r>
          </a:p>
        </p:txBody>
      </p:sp>
      <p:pic>
        <p:nvPicPr>
          <p:cNvPr id="330756" name="Picture 4" descr="modis4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85800" y="1447800"/>
            <a:ext cx="7543800" cy="5029200"/>
          </a:xfrm>
          <a:prstGeom prst="rect">
            <a:avLst/>
          </a:prstGeom>
          <a:noFill/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jeremy.werdell@nasa.gov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E3043-E9EF-C043-BE78-E5027C035B69}" type="slidenum">
              <a:rPr lang="en-US" smtClean="0"/>
              <a:pPr/>
              <a:t>31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626" name="Rectangle 2"/>
          <p:cNvSpPr>
            <a:spLocks noChangeArrowheads="1"/>
          </p:cNvSpPr>
          <p:nvPr/>
        </p:nvSpPr>
        <p:spPr bwMode="auto">
          <a:xfrm>
            <a:off x="457200" y="381000"/>
            <a:ext cx="8153400" cy="5492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prstTxWarp prst="textNoShape">
              <a:avLst/>
            </a:prstTxWarp>
            <a:spAutoFit/>
          </a:bodyPr>
          <a:lstStyle/>
          <a:p>
            <a:pPr algn="ctr"/>
            <a:r>
              <a:rPr lang="en-US" sz="3000" b="1" dirty="0">
                <a:ea typeface="Arial" charset="0"/>
                <a:cs typeface="Arial" charset="0"/>
              </a:rPr>
              <a:t>o</a:t>
            </a:r>
            <a:r>
              <a:rPr lang="en-US" sz="3000" b="1" dirty="0" smtClean="0">
                <a:ea typeface="Arial" charset="0"/>
                <a:cs typeface="Arial" charset="0"/>
              </a:rPr>
              <a:t>cean </a:t>
            </a:r>
            <a:r>
              <a:rPr lang="en-US" sz="3000" b="1" dirty="0">
                <a:ea typeface="Arial" charset="0"/>
                <a:cs typeface="Arial" charset="0"/>
              </a:rPr>
              <a:t>coverage over time for binned files</a:t>
            </a:r>
          </a:p>
        </p:txBody>
      </p:sp>
      <p:pic>
        <p:nvPicPr>
          <p:cNvPr id="538628" name="Picture 4" descr="plt_acc_bins_9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685800" y="1219200"/>
            <a:ext cx="7543800" cy="5221288"/>
          </a:xfrm>
          <a:prstGeom prst="rect">
            <a:avLst/>
          </a:prstGeom>
          <a:noFill/>
        </p:spPr>
      </p:pic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jeremy.werdell@nasa.gov</a:t>
            </a:r>
            <a:endParaRPr lang="en-US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E3043-E9EF-C043-BE78-E5027C035B69}" type="slidenum">
              <a:rPr lang="en-US" smtClean="0"/>
              <a:pPr/>
              <a:t>32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jeremy.werdell@nasa.gov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E3043-E9EF-C043-BE78-E5027C035B69}" type="slidenum">
              <a:rPr lang="en-US" smtClean="0"/>
              <a:pPr/>
              <a:t>33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683866" y="2627045"/>
            <a:ext cx="7707067" cy="559709"/>
          </a:xfrm>
        </p:spPr>
        <p:txBody>
          <a:bodyPr>
            <a:noAutofit/>
          </a:bodyPr>
          <a:lstStyle/>
          <a:p>
            <a:pPr algn="ctr"/>
            <a:r>
              <a:rPr lang="en-US" sz="2800" dirty="0" smtClean="0">
                <a:solidFill>
                  <a:srgbClr val="008000"/>
                </a:solidFill>
              </a:rPr>
              <a:t>lecture break</a:t>
            </a:r>
            <a:endParaRPr lang="en-US" sz="2800" dirty="0" smtClean="0"/>
          </a:p>
        </p:txBody>
      </p:sp>
    </p:spTree>
    <p:extLst>
      <p:ext uri="{BB962C8B-B14F-4D97-AF65-F5344CB8AC3E}">
        <p14:creationId xmlns:p14="http://schemas.microsoft.com/office/powerpoint/2010/main" val="9773877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4850" y="80159"/>
            <a:ext cx="8229600" cy="398634"/>
          </a:xfrm>
        </p:spPr>
        <p:txBody>
          <a:bodyPr/>
          <a:lstStyle/>
          <a:p>
            <a:r>
              <a:rPr lang="en-US" dirty="0" smtClean="0"/>
              <a:t>acquiring ocean color data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jeremy.werdell@nasa.gov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E3043-E9EF-C043-BE78-E5027C035B69}" type="slidenum">
              <a:rPr lang="en-US" smtClean="0"/>
              <a:pPr/>
              <a:t>34</a:t>
            </a:fld>
            <a:endParaRPr lang="en-US"/>
          </a:p>
        </p:txBody>
      </p:sp>
      <p:pic>
        <p:nvPicPr>
          <p:cNvPr id="3" name="Picture 2" descr="Screen Shot 2013-07-18 at 8.04.2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040" y="802156"/>
            <a:ext cx="8250410" cy="45720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127585" y="5633914"/>
            <a:ext cx="47979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>
                <a:latin typeface="Arial"/>
                <a:cs typeface="Arial"/>
              </a:rPr>
              <a:t>http://</a:t>
            </a:r>
            <a:r>
              <a:rPr lang="en-US" dirty="0" err="1" smtClean="0">
                <a:latin typeface="Arial"/>
                <a:cs typeface="Arial"/>
              </a:rPr>
              <a:t>oceancolor.gsfc.nasa.gov</a:t>
            </a:r>
            <a:r>
              <a:rPr lang="en-US" dirty="0" smtClean="0">
                <a:latin typeface="Arial"/>
                <a:cs typeface="Arial"/>
              </a:rPr>
              <a:t>/</a:t>
            </a:r>
            <a:r>
              <a:rPr lang="en-US" dirty="0" err="1" smtClean="0">
                <a:latin typeface="Arial"/>
                <a:cs typeface="Arial"/>
              </a:rPr>
              <a:t>cgi</a:t>
            </a:r>
            <a:r>
              <a:rPr lang="en-US" dirty="0" smtClean="0">
                <a:latin typeface="Arial"/>
                <a:cs typeface="Arial"/>
              </a:rPr>
              <a:t>/</a:t>
            </a:r>
            <a:r>
              <a:rPr lang="en-US" dirty="0" err="1" smtClean="0">
                <a:latin typeface="Arial"/>
                <a:cs typeface="Arial"/>
              </a:rPr>
              <a:t>browse.pl</a:t>
            </a:r>
            <a:endParaRPr lang="en-US" dirty="0">
              <a:latin typeface="Arial"/>
              <a:cs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9963600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BACKUP</a:t>
            </a:r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jeremy.werdell@nasa.gov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E3043-E9EF-C043-BE78-E5027C035B69}" type="slidenum">
              <a:rPr lang="en-US" smtClean="0"/>
              <a:pPr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156952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SeaDAS</a:t>
            </a:r>
            <a:r>
              <a:rPr lang="en-US" dirty="0" smtClean="0"/>
              <a:t> development timeline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7880" y="851513"/>
            <a:ext cx="8206397" cy="5531556"/>
          </a:xfrm>
        </p:spPr>
        <p:txBody>
          <a:bodyPr>
            <a:noAutofit/>
          </a:bodyPr>
          <a:lstStyle/>
          <a:p>
            <a:r>
              <a:rPr lang="en-US" sz="2200" dirty="0" smtClean="0"/>
              <a:t>conceived of in the mid-1990’s, referred to as “</a:t>
            </a:r>
            <a:r>
              <a:rPr lang="en-US" sz="2200" dirty="0" err="1" smtClean="0"/>
              <a:t>SeaPAK</a:t>
            </a:r>
            <a:r>
              <a:rPr lang="en-US" sz="2200" dirty="0" smtClean="0"/>
              <a:t>”</a:t>
            </a:r>
          </a:p>
          <a:p>
            <a:endParaRPr lang="en-US" sz="2200" dirty="0" smtClean="0"/>
          </a:p>
          <a:p>
            <a:r>
              <a:rPr lang="en-US" sz="2200" dirty="0" smtClean="0"/>
              <a:t>renamed “</a:t>
            </a:r>
            <a:r>
              <a:rPr lang="en-US" sz="2200" dirty="0" err="1" smtClean="0"/>
              <a:t>SeaDAS</a:t>
            </a:r>
            <a:r>
              <a:rPr lang="en-US" sz="2200" dirty="0" smtClean="0"/>
              <a:t>” circa the launch of </a:t>
            </a:r>
            <a:r>
              <a:rPr lang="en-US" sz="2200" dirty="0" err="1" smtClean="0"/>
              <a:t>SeaWiFS</a:t>
            </a:r>
            <a:r>
              <a:rPr lang="en-US" sz="2200" dirty="0" smtClean="0"/>
              <a:t> in 1997</a:t>
            </a:r>
          </a:p>
          <a:p>
            <a:endParaRPr lang="en-US" sz="2200" dirty="0"/>
          </a:p>
          <a:p>
            <a:r>
              <a:rPr lang="en-US" sz="2200" dirty="0"/>
              <a:t>s</a:t>
            </a:r>
            <a:r>
              <a:rPr lang="en-US" sz="2200" dirty="0" smtClean="0"/>
              <a:t>timulated development of the ESA BEAM software package to visualize ENVISAT (MERIS) data products circa 2002</a:t>
            </a:r>
          </a:p>
          <a:p>
            <a:endParaRPr lang="en-US" sz="2200" dirty="0" smtClean="0"/>
          </a:p>
          <a:p>
            <a:r>
              <a:rPr lang="en-US" sz="2200" dirty="0"/>
              <a:t>awarded NASA Software of the Year in 2003</a:t>
            </a:r>
          </a:p>
          <a:p>
            <a:endParaRPr lang="en-US" sz="2200" dirty="0"/>
          </a:p>
          <a:p>
            <a:r>
              <a:rPr lang="en-US" sz="2200" dirty="0" smtClean="0"/>
              <a:t>built on an IDL (Interactive Data Language) infrastructure through June 2012 (version 6.4)</a:t>
            </a:r>
          </a:p>
          <a:p>
            <a:endParaRPr lang="en-US" sz="2200" dirty="0"/>
          </a:p>
          <a:p>
            <a:r>
              <a:rPr lang="en-US" sz="2200" dirty="0" smtClean="0"/>
              <a:t>recast as an integrated tool with the ESA BEAM software package in Spring 2013 (version 7)</a:t>
            </a:r>
            <a:endParaRPr lang="en-US" sz="2200" dirty="0"/>
          </a:p>
          <a:p>
            <a:endParaRPr lang="en-US" sz="2200" dirty="0" smtClean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jeremy.werdell@nasa.gov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E3043-E9EF-C043-BE78-E5027C035B69}" type="slidenum">
              <a:rPr lang="en-US" smtClean="0"/>
              <a:pPr/>
              <a:t>36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1013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4850" y="80159"/>
            <a:ext cx="8229600" cy="398634"/>
          </a:xfrm>
        </p:spPr>
        <p:txBody>
          <a:bodyPr/>
          <a:lstStyle/>
          <a:p>
            <a:r>
              <a:rPr lang="en-US" dirty="0" err="1" smtClean="0"/>
              <a:t>SeaDAS</a:t>
            </a:r>
            <a:r>
              <a:rPr lang="en-US" dirty="0" smtClean="0"/>
              <a:t> 7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jeremy.werdell@nasa.gov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E3043-E9EF-C043-BE78-E5027C035B69}" type="slidenum">
              <a:rPr lang="en-US" smtClean="0"/>
              <a:pPr/>
              <a:t>37</a:t>
            </a:fld>
            <a:endParaRPr lang="en-US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302025" y="1115163"/>
            <a:ext cx="8599094" cy="513763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collaboration with BEAM (</a:t>
            </a:r>
            <a:r>
              <a:rPr lang="en-US" dirty="0" err="1" smtClean="0"/>
              <a:t>Brockmann</a:t>
            </a:r>
            <a:r>
              <a:rPr lang="en-US" dirty="0" smtClean="0"/>
              <a:t> Consult, Germany)</a:t>
            </a:r>
          </a:p>
          <a:p>
            <a:r>
              <a:rPr lang="en-US" dirty="0"/>
              <a:t>	</a:t>
            </a:r>
            <a:r>
              <a:rPr lang="en-US" dirty="0" smtClean="0"/>
              <a:t>- look &amp; feel of BEAM</a:t>
            </a:r>
          </a:p>
          <a:p>
            <a:r>
              <a:rPr lang="en-US" dirty="0"/>
              <a:t>	</a:t>
            </a:r>
            <a:r>
              <a:rPr lang="en-US" dirty="0" smtClean="0"/>
              <a:t>- functionality &amp; processing capabilities of </a:t>
            </a:r>
            <a:r>
              <a:rPr lang="en-US" dirty="0" err="1" smtClean="0"/>
              <a:t>SeaDAS</a:t>
            </a:r>
            <a:r>
              <a:rPr lang="en-US" dirty="0" smtClean="0"/>
              <a:t> 6.4</a:t>
            </a:r>
          </a:p>
          <a:p>
            <a:endParaRPr lang="en-US" dirty="0"/>
          </a:p>
          <a:p>
            <a:r>
              <a:rPr lang="en-US" dirty="0" smtClean="0"/>
              <a:t>officially released in April 2013</a:t>
            </a:r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302025" y="4891842"/>
            <a:ext cx="8599094" cy="545735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rgbClr val="008000"/>
                </a:solidFill>
              </a:rPr>
              <a:t>you will have questions that I cannot answer – this is also ok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302025" y="3866804"/>
            <a:ext cx="7904372" cy="739241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solidFill>
                  <a:srgbClr val="FF0000"/>
                </a:solidFill>
              </a:rPr>
              <a:t>w</a:t>
            </a:r>
            <a:r>
              <a:rPr lang="en-US" dirty="0" smtClean="0">
                <a:solidFill>
                  <a:srgbClr val="FF0000"/>
                </a:solidFill>
              </a:rPr>
              <a:t>e will break something at some point today – this is ok  </a:t>
            </a:r>
          </a:p>
        </p:txBody>
      </p:sp>
    </p:spTree>
    <p:extLst>
      <p:ext uri="{BB962C8B-B14F-4D97-AF65-F5344CB8AC3E}">
        <p14:creationId xmlns:p14="http://schemas.microsoft.com/office/powerpoint/2010/main" val="19269922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BEAM &amp; </a:t>
            </a:r>
            <a:r>
              <a:rPr lang="en-US" dirty="0" err="1"/>
              <a:t>SeaDAS</a:t>
            </a:r>
            <a:r>
              <a:rPr lang="en-US" dirty="0"/>
              <a:t>: </a:t>
            </a:r>
            <a:r>
              <a:rPr lang="en-US" dirty="0" smtClean="0"/>
              <a:t>Cross usability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843784"/>
            <a:ext cx="8229600" cy="4525963"/>
          </a:xfrm>
        </p:spPr>
        <p:txBody>
          <a:bodyPr>
            <a:noAutofit/>
          </a:bodyPr>
          <a:lstStyle/>
          <a:p>
            <a:pPr marL="0" indent="0">
              <a:buNone/>
            </a:pPr>
            <a:endParaRPr lang="en-US" sz="1800" dirty="0" smtClean="0">
              <a:latin typeface="Chalkboard"/>
              <a:cs typeface="Chalkboard"/>
            </a:endParaRPr>
          </a:p>
          <a:p>
            <a:r>
              <a:rPr lang="en-US" sz="1800" b="1" dirty="0" smtClean="0">
                <a:latin typeface="Chalkboard"/>
                <a:cs typeface="Chalkboard"/>
              </a:rPr>
              <a:t>File Inter-Compatibility</a:t>
            </a:r>
          </a:p>
          <a:p>
            <a:pPr lvl="1"/>
            <a:r>
              <a:rPr lang="en-US" sz="1800" dirty="0" smtClean="0">
                <a:latin typeface="Chalkboard"/>
                <a:cs typeface="Chalkboard"/>
              </a:rPr>
              <a:t>A file/session may be saved from </a:t>
            </a:r>
            <a:r>
              <a:rPr lang="en-US" sz="1800" dirty="0" err="1" smtClean="0">
                <a:latin typeface="Chalkboard"/>
                <a:cs typeface="Chalkboard"/>
              </a:rPr>
              <a:t>SeaDAS</a:t>
            </a:r>
            <a:r>
              <a:rPr lang="en-US" sz="1800" dirty="0" smtClean="0">
                <a:latin typeface="Chalkboard"/>
                <a:cs typeface="Chalkboard"/>
              </a:rPr>
              <a:t> and loaded into BEAM*</a:t>
            </a:r>
          </a:p>
          <a:p>
            <a:pPr lvl="1"/>
            <a:r>
              <a:rPr lang="en-US" sz="1800" dirty="0" smtClean="0">
                <a:latin typeface="Chalkboard"/>
                <a:cs typeface="Chalkboard"/>
              </a:rPr>
              <a:t>A file/session may be saved from BEAM and loaded into </a:t>
            </a:r>
            <a:r>
              <a:rPr lang="en-US" sz="1800" dirty="0" err="1" smtClean="0">
                <a:latin typeface="Chalkboard"/>
                <a:cs typeface="Chalkboard"/>
              </a:rPr>
              <a:t>SeaDAS</a:t>
            </a:r>
            <a:endParaRPr lang="en-US" sz="1800" dirty="0" smtClean="0">
              <a:latin typeface="Chalkboard"/>
              <a:cs typeface="Chalkboard"/>
            </a:endParaRPr>
          </a:p>
          <a:p>
            <a:pPr marL="457200" lvl="1" indent="0">
              <a:buNone/>
            </a:pPr>
            <a:endParaRPr lang="en-US" sz="1800" dirty="0" smtClean="0">
              <a:latin typeface="Chalkboard"/>
              <a:cs typeface="Chalkboard"/>
            </a:endParaRPr>
          </a:p>
          <a:p>
            <a:r>
              <a:rPr lang="en-US" sz="1800" b="1" dirty="0" smtClean="0">
                <a:latin typeface="Chalkboard"/>
                <a:cs typeface="Chalkboard"/>
              </a:rPr>
              <a:t>Pick One (then use the other when …)</a:t>
            </a:r>
          </a:p>
          <a:p>
            <a:pPr lvl="1"/>
            <a:r>
              <a:rPr lang="en-US" sz="1800" dirty="0" smtClean="0">
                <a:latin typeface="Chalkboard"/>
                <a:cs typeface="Chalkboard"/>
              </a:rPr>
              <a:t>FEATURES: … it contains a feature you need</a:t>
            </a:r>
          </a:p>
          <a:p>
            <a:pPr lvl="1"/>
            <a:r>
              <a:rPr lang="en-US" sz="1800" dirty="0" smtClean="0">
                <a:latin typeface="Chalkboard"/>
                <a:cs typeface="Chalkboard"/>
              </a:rPr>
              <a:t>BUGS:  … it does not contain a bug impeding you</a:t>
            </a:r>
          </a:p>
          <a:p>
            <a:pPr marL="457200" lvl="1" indent="0">
              <a:buNone/>
            </a:pPr>
            <a:endParaRPr lang="en-US" sz="1800" dirty="0" smtClean="0">
              <a:latin typeface="Chalkboard"/>
              <a:cs typeface="Chalkboard"/>
            </a:endParaRPr>
          </a:p>
          <a:p>
            <a:pPr indent="-285750"/>
            <a:r>
              <a:rPr lang="en-US" sz="1800" b="1" dirty="0" smtClean="0">
                <a:latin typeface="Chalkboard"/>
                <a:cs typeface="Chalkboard"/>
              </a:rPr>
              <a:t>Help</a:t>
            </a:r>
          </a:p>
          <a:p>
            <a:pPr lvl="1"/>
            <a:r>
              <a:rPr lang="en-US" sz="1800" dirty="0" smtClean="0">
                <a:latin typeface="Chalkboard"/>
                <a:cs typeface="Chalkboard"/>
              </a:rPr>
              <a:t>Forum – check both</a:t>
            </a:r>
          </a:p>
          <a:p>
            <a:pPr lvl="1"/>
            <a:r>
              <a:rPr lang="en-US" sz="1800" dirty="0" smtClean="0">
                <a:latin typeface="Chalkboard"/>
                <a:cs typeface="Chalkboard"/>
              </a:rPr>
              <a:t>Internal Help – check both</a:t>
            </a:r>
          </a:p>
          <a:p>
            <a:pPr lvl="1"/>
            <a:r>
              <a:rPr lang="en-US" sz="1800" dirty="0" smtClean="0">
                <a:latin typeface="Chalkboard"/>
                <a:cs typeface="Chalkboard"/>
              </a:rPr>
              <a:t>Videos – Many </a:t>
            </a:r>
            <a:r>
              <a:rPr lang="en-US" sz="1800" dirty="0" err="1" smtClean="0">
                <a:latin typeface="Chalkboard"/>
                <a:cs typeface="Chalkboard"/>
              </a:rPr>
              <a:t>SeaDAS</a:t>
            </a:r>
            <a:r>
              <a:rPr lang="en-US" sz="1800" dirty="0" smtClean="0">
                <a:latin typeface="Chalkboard"/>
                <a:cs typeface="Chalkboard"/>
              </a:rPr>
              <a:t> YouTube videos are (indirectly or directly) applicable to BEAM</a:t>
            </a:r>
          </a:p>
          <a:p>
            <a:pPr marL="0" indent="0">
              <a:buNone/>
            </a:pPr>
            <a:endParaRPr lang="en-US" sz="1800" dirty="0" smtClean="0">
              <a:latin typeface="Chalkboard"/>
              <a:cs typeface="Chalkboard"/>
            </a:endParaRPr>
          </a:p>
          <a:p>
            <a:pPr marL="0" indent="0">
              <a:buNone/>
            </a:pPr>
            <a:r>
              <a:rPr lang="en-US" sz="1800" dirty="0" smtClean="0">
                <a:latin typeface="Chalkboard"/>
                <a:cs typeface="Chalkboard"/>
              </a:rPr>
              <a:t>* Some minor </a:t>
            </a:r>
            <a:r>
              <a:rPr lang="en-US" sz="1800" dirty="0" err="1" smtClean="0">
                <a:latin typeface="Chalkboard"/>
                <a:cs typeface="Chalkboard"/>
              </a:rPr>
              <a:t>SeaDAS</a:t>
            </a:r>
            <a:r>
              <a:rPr lang="en-US" sz="1800" dirty="0" smtClean="0">
                <a:latin typeface="Chalkboard"/>
                <a:cs typeface="Chalkboard"/>
              </a:rPr>
              <a:t> specific added metadata could get lost.</a:t>
            </a:r>
            <a:endParaRPr lang="en-US" sz="1800" dirty="0">
              <a:latin typeface="Chalkboard"/>
              <a:cs typeface="Chalkboard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484E0-89A2-0343-B9DC-C1D9AA61A9E5}" type="slidenum">
              <a:rPr lang="en-US" smtClean="0"/>
              <a:pPr/>
              <a:t>38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10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 txBox="1">
            <a:spLocks/>
          </p:cNvSpPr>
          <p:nvPr/>
        </p:nvSpPr>
        <p:spPr>
          <a:xfrm>
            <a:off x="269460" y="1398462"/>
            <a:ext cx="8599094" cy="2379273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conceived of to fill a need in the post-CZCS, pre-</a:t>
            </a:r>
            <a:r>
              <a:rPr lang="en-US" dirty="0" err="1" smtClean="0"/>
              <a:t>SeaWiFS</a:t>
            </a:r>
            <a:r>
              <a:rPr lang="en-US" dirty="0" smtClean="0"/>
              <a:t> era when common tools did not exist to:</a:t>
            </a:r>
          </a:p>
          <a:p>
            <a:endParaRPr lang="en-US" dirty="0" smtClean="0"/>
          </a:p>
          <a:p>
            <a:r>
              <a:rPr lang="en-US" dirty="0"/>
              <a:t>	</a:t>
            </a:r>
            <a:r>
              <a:rPr lang="en-US" dirty="0" smtClean="0"/>
              <a:t>- display satellite ocean color data </a:t>
            </a:r>
          </a:p>
          <a:p>
            <a:r>
              <a:rPr lang="en-US" dirty="0" smtClean="0"/>
              <a:t>	- reproduce (&amp; refine) the operational NASA products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</a:t>
            </a:r>
            <a:r>
              <a:rPr lang="en-US" dirty="0" err="1" smtClean="0"/>
              <a:t>SeaDAS</a:t>
            </a:r>
            <a:r>
              <a:rPr lang="en-US" dirty="0"/>
              <a:t>?</a:t>
            </a:r>
          </a:p>
        </p:txBody>
      </p:sp>
      <p:sp>
        <p:nvSpPr>
          <p:cNvPr id="2" name="Footer Placeholder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jeremy.werdell@nasa.gov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E3043-E9EF-C043-BE78-E5027C035B69}" type="slidenum">
              <a:rPr lang="en-US" smtClean="0"/>
              <a:pPr/>
              <a:t>4</a:t>
            </a:fld>
            <a:endParaRPr lang="en-US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269460" y="4536565"/>
            <a:ext cx="8599094" cy="847794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rgbClr val="FF0000"/>
                </a:solidFill>
              </a:rPr>
              <a:t>still uncommon for agencies to distribute source code to replicate operational satellite data processing</a:t>
            </a:r>
          </a:p>
        </p:txBody>
      </p:sp>
    </p:spTree>
    <p:extLst>
      <p:ext uri="{BB962C8B-B14F-4D97-AF65-F5344CB8AC3E}">
        <p14:creationId xmlns:p14="http://schemas.microsoft.com/office/powerpoint/2010/main" val="31534589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SeaDAS</a:t>
            </a:r>
            <a:r>
              <a:rPr lang="en-US" dirty="0"/>
              <a:t>: </a:t>
            </a:r>
            <a:r>
              <a:rPr lang="en-US" dirty="0" smtClean="0"/>
              <a:t>What’s in the box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4850" y="807495"/>
            <a:ext cx="8229600" cy="5602981"/>
          </a:xfrm>
        </p:spPr>
        <p:txBody>
          <a:bodyPr>
            <a:noAutofit/>
          </a:bodyPr>
          <a:lstStyle/>
          <a:p>
            <a:r>
              <a:rPr lang="en-US" sz="1600" b="1" dirty="0" err="1" smtClean="0">
                <a:latin typeface="Chalkboard"/>
                <a:cs typeface="Chalkboard"/>
              </a:rPr>
              <a:t>SeaDAS</a:t>
            </a:r>
            <a:r>
              <a:rPr lang="en-US" sz="1600" b="1" dirty="0" smtClean="0">
                <a:latin typeface="Chalkboard"/>
                <a:cs typeface="Chalkboard"/>
              </a:rPr>
              <a:t> uses a module-based architecture</a:t>
            </a:r>
            <a:endParaRPr lang="en-US" sz="1600" b="1" dirty="0">
              <a:latin typeface="Chalkboard"/>
              <a:cs typeface="Chalkboard"/>
            </a:endParaRPr>
          </a:p>
          <a:p>
            <a:pPr marL="0" indent="0">
              <a:buNone/>
            </a:pPr>
            <a:endParaRPr lang="en-US" sz="1600" dirty="0">
              <a:latin typeface="Chalkboard"/>
              <a:cs typeface="Chalkboard"/>
            </a:endParaRPr>
          </a:p>
          <a:p>
            <a:r>
              <a:rPr lang="en-US" sz="1600" b="1" dirty="0">
                <a:latin typeface="Chalkboard"/>
                <a:cs typeface="Chalkboard"/>
              </a:rPr>
              <a:t>Modules/Tools</a:t>
            </a:r>
          </a:p>
          <a:p>
            <a:pPr lvl="1"/>
            <a:r>
              <a:rPr lang="en-US" sz="1600" dirty="0">
                <a:latin typeface="Chalkboard"/>
                <a:cs typeface="Chalkboard"/>
              </a:rPr>
              <a:t>Image View</a:t>
            </a:r>
          </a:p>
          <a:p>
            <a:pPr lvl="1"/>
            <a:r>
              <a:rPr lang="en-US" sz="1600" dirty="0">
                <a:latin typeface="Chalkboard"/>
                <a:cs typeface="Chalkboard"/>
              </a:rPr>
              <a:t>File Manager</a:t>
            </a:r>
          </a:p>
          <a:p>
            <a:pPr lvl="1"/>
            <a:r>
              <a:rPr lang="en-US" sz="1600" dirty="0">
                <a:latin typeface="Chalkboard"/>
                <a:cs typeface="Chalkboard"/>
              </a:rPr>
              <a:t>Layer Manager</a:t>
            </a:r>
          </a:p>
          <a:p>
            <a:pPr lvl="1"/>
            <a:r>
              <a:rPr lang="en-US" sz="1600" dirty="0">
                <a:latin typeface="Chalkboard"/>
                <a:cs typeface="Chalkboard"/>
              </a:rPr>
              <a:t>Mask Manager</a:t>
            </a:r>
          </a:p>
          <a:p>
            <a:pPr lvl="1"/>
            <a:r>
              <a:rPr lang="en-US" sz="1600" dirty="0">
                <a:latin typeface="Chalkboard"/>
                <a:cs typeface="Chalkboard"/>
              </a:rPr>
              <a:t>Collocation Tool</a:t>
            </a:r>
          </a:p>
          <a:p>
            <a:pPr lvl="1"/>
            <a:r>
              <a:rPr lang="en-US" sz="1600" dirty="0">
                <a:latin typeface="Chalkboard"/>
                <a:cs typeface="Chalkboard"/>
              </a:rPr>
              <a:t>Mosaic Tool</a:t>
            </a:r>
          </a:p>
          <a:p>
            <a:pPr lvl="1"/>
            <a:r>
              <a:rPr lang="en-US" sz="1600" dirty="0">
                <a:latin typeface="Chalkboard"/>
                <a:cs typeface="Chalkboard"/>
              </a:rPr>
              <a:t>Map Projection Tool</a:t>
            </a:r>
          </a:p>
          <a:p>
            <a:pPr lvl="1"/>
            <a:r>
              <a:rPr lang="en-US" sz="1600" dirty="0" err="1">
                <a:latin typeface="Chalkboard"/>
                <a:cs typeface="Chalkboard"/>
              </a:rPr>
              <a:t>GeoCoding</a:t>
            </a:r>
            <a:r>
              <a:rPr lang="en-US" sz="1600" dirty="0">
                <a:latin typeface="Chalkboard"/>
                <a:cs typeface="Chalkboard"/>
              </a:rPr>
              <a:t> Tool</a:t>
            </a:r>
          </a:p>
          <a:p>
            <a:pPr lvl="1"/>
            <a:r>
              <a:rPr lang="en-US" sz="1600" dirty="0">
                <a:latin typeface="Chalkboard"/>
                <a:cs typeface="Chalkboard"/>
              </a:rPr>
              <a:t>Statistics Tools</a:t>
            </a:r>
          </a:p>
          <a:p>
            <a:pPr lvl="1"/>
            <a:r>
              <a:rPr lang="en-US" sz="1600" dirty="0">
                <a:latin typeface="Chalkboard"/>
                <a:cs typeface="Chalkboard"/>
              </a:rPr>
              <a:t>Math Band Tool</a:t>
            </a:r>
          </a:p>
          <a:p>
            <a:pPr lvl="1"/>
            <a:r>
              <a:rPr lang="en-US" sz="1600" dirty="0">
                <a:latin typeface="Chalkboard"/>
                <a:cs typeface="Chalkboard"/>
              </a:rPr>
              <a:t>Filter Band Tool</a:t>
            </a:r>
          </a:p>
          <a:p>
            <a:pPr marL="457200" lvl="1" indent="0">
              <a:buNone/>
            </a:pPr>
            <a:endParaRPr lang="en-US" sz="1600" dirty="0">
              <a:latin typeface="Chalkboard"/>
              <a:cs typeface="Chalkboard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484E0-89A2-0343-B9DC-C1D9AA61A9E5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7" name="Picture 6" descr="IOCS2015SeaDASPostersmalle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52989" y="1254870"/>
            <a:ext cx="5606072" cy="4905313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327547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It’s a big box </a:t>
            </a:r>
            <a:r>
              <a:rPr lang="mr-IN" dirty="0" smtClean="0"/>
              <a:t>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734929"/>
            <a:ext cx="8229600" cy="5639261"/>
          </a:xfrm>
        </p:spPr>
        <p:txBody>
          <a:bodyPr>
            <a:noAutofit/>
          </a:bodyPr>
          <a:lstStyle/>
          <a:p>
            <a:pPr lvl="1"/>
            <a:r>
              <a:rPr lang="en-US" sz="1600" dirty="0" smtClean="0">
                <a:latin typeface="Chalkboard"/>
                <a:cs typeface="Chalkboard"/>
              </a:rPr>
              <a:t>NASA’s Ocean Biology Processing Group </a:t>
            </a:r>
            <a:r>
              <a:rPr lang="en-US" sz="1600" dirty="0">
                <a:latin typeface="Chalkboard"/>
                <a:cs typeface="Chalkboard"/>
              </a:rPr>
              <a:t>Science </a:t>
            </a:r>
            <a:r>
              <a:rPr lang="en-US" sz="1600" dirty="0" smtClean="0">
                <a:latin typeface="Chalkboard"/>
                <a:cs typeface="Chalkboard"/>
              </a:rPr>
              <a:t>processing software</a:t>
            </a:r>
          </a:p>
          <a:p>
            <a:pPr lvl="1"/>
            <a:r>
              <a:rPr lang="en-US" sz="1600" dirty="0" smtClean="0">
                <a:latin typeface="Chalkboard"/>
                <a:cs typeface="Chalkboard"/>
              </a:rPr>
              <a:t>Custom Data File </a:t>
            </a:r>
            <a:r>
              <a:rPr lang="en-US" sz="1600" dirty="0">
                <a:latin typeface="Chalkboard"/>
                <a:cs typeface="Chalkboard"/>
              </a:rPr>
              <a:t>Readers </a:t>
            </a:r>
            <a:r>
              <a:rPr lang="en-US" sz="1600" dirty="0" smtClean="0">
                <a:latin typeface="Chalkboard"/>
                <a:cs typeface="Chalkboard"/>
              </a:rPr>
              <a:t>(more than 15 specific satellites supported)</a:t>
            </a:r>
            <a:endParaRPr lang="en-US" sz="1600" dirty="0">
              <a:latin typeface="Chalkboard"/>
              <a:cs typeface="Chalkboard"/>
            </a:endParaRPr>
          </a:p>
          <a:p>
            <a:pPr lvl="1"/>
            <a:r>
              <a:rPr lang="en-US" sz="1600" dirty="0">
                <a:latin typeface="Chalkboard"/>
                <a:cs typeface="Chalkboard"/>
              </a:rPr>
              <a:t>Coastline and Land Mask Module</a:t>
            </a:r>
          </a:p>
          <a:p>
            <a:pPr lvl="1"/>
            <a:r>
              <a:rPr lang="en-US" sz="1600" dirty="0">
                <a:latin typeface="Chalkboard"/>
                <a:cs typeface="Chalkboard"/>
              </a:rPr>
              <a:t>Bathymetry Module</a:t>
            </a:r>
          </a:p>
          <a:p>
            <a:pPr lvl="1"/>
            <a:r>
              <a:rPr lang="en-US" sz="1600" dirty="0">
                <a:latin typeface="Chalkboard"/>
                <a:cs typeface="Chalkboard"/>
              </a:rPr>
              <a:t>Contour Line Module</a:t>
            </a:r>
          </a:p>
          <a:p>
            <a:pPr lvl="1"/>
            <a:r>
              <a:rPr lang="en-US" sz="1600" dirty="0">
                <a:latin typeface="Chalkboard"/>
                <a:cs typeface="Chalkboard"/>
              </a:rPr>
              <a:t>Ship </a:t>
            </a:r>
            <a:r>
              <a:rPr lang="en-US" sz="1600" dirty="0" smtClean="0">
                <a:latin typeface="Chalkboard"/>
                <a:cs typeface="Chalkboard"/>
              </a:rPr>
              <a:t>Track &amp; </a:t>
            </a:r>
            <a:r>
              <a:rPr lang="en-US" sz="1600" dirty="0" err="1" smtClean="0">
                <a:latin typeface="Chalkboard"/>
                <a:cs typeface="Chalkboard"/>
              </a:rPr>
              <a:t>SeaBASS</a:t>
            </a:r>
            <a:r>
              <a:rPr lang="en-US" sz="1600" dirty="0" smtClean="0">
                <a:latin typeface="Chalkboard"/>
                <a:cs typeface="Chalkboard"/>
              </a:rPr>
              <a:t>  </a:t>
            </a:r>
            <a:endParaRPr lang="en-US" sz="1600" dirty="0">
              <a:latin typeface="Chalkboard"/>
              <a:cs typeface="Chalkboard"/>
            </a:endParaRPr>
          </a:p>
          <a:p>
            <a:pPr lvl="1"/>
            <a:r>
              <a:rPr lang="en-US" sz="1600" dirty="0" smtClean="0">
                <a:latin typeface="Chalkboard"/>
                <a:cs typeface="Chalkboard"/>
              </a:rPr>
              <a:t>Band (image) Filters</a:t>
            </a:r>
            <a:endParaRPr lang="en-US" sz="1600" dirty="0">
              <a:latin typeface="Chalkboard"/>
              <a:cs typeface="Chalkboard"/>
            </a:endParaRPr>
          </a:p>
          <a:p>
            <a:pPr lvl="1"/>
            <a:r>
              <a:rPr lang="en-US" sz="1600" dirty="0" smtClean="0">
                <a:latin typeface="Chalkboard"/>
                <a:cs typeface="Chalkboard"/>
              </a:rPr>
              <a:t>RGB Profiles</a:t>
            </a:r>
            <a:endParaRPr lang="en-US" sz="1600" dirty="0">
              <a:latin typeface="Chalkboard"/>
              <a:cs typeface="Chalkboard"/>
            </a:endParaRPr>
          </a:p>
          <a:p>
            <a:pPr lvl="1"/>
            <a:r>
              <a:rPr lang="en-US" sz="1600" dirty="0" smtClean="0">
                <a:latin typeface="Chalkboard"/>
                <a:cs typeface="Chalkboard"/>
              </a:rPr>
              <a:t>Color Manager</a:t>
            </a:r>
          </a:p>
          <a:p>
            <a:pPr lvl="1"/>
            <a:r>
              <a:rPr lang="en-US" sz="1600" dirty="0" smtClean="0">
                <a:latin typeface="Chalkboard"/>
                <a:cs typeface="Chalkboard"/>
              </a:rPr>
              <a:t>Color </a:t>
            </a:r>
            <a:r>
              <a:rPr lang="en-US" sz="1600" dirty="0">
                <a:latin typeface="Chalkboard"/>
                <a:cs typeface="Chalkboard"/>
              </a:rPr>
              <a:t>Bar</a:t>
            </a:r>
          </a:p>
          <a:p>
            <a:pPr lvl="1"/>
            <a:r>
              <a:rPr lang="en-US" sz="1600" dirty="0">
                <a:latin typeface="Chalkboard"/>
                <a:cs typeface="Chalkboard"/>
              </a:rPr>
              <a:t>Map Gridlines</a:t>
            </a:r>
          </a:p>
          <a:p>
            <a:pPr lvl="1"/>
            <a:r>
              <a:rPr lang="en-US" sz="1600" dirty="0">
                <a:latin typeface="Chalkboard"/>
                <a:cs typeface="Chalkboard"/>
              </a:rPr>
              <a:t>Internal Help Pages</a:t>
            </a:r>
          </a:p>
          <a:p>
            <a:pPr marL="0" indent="0">
              <a:buNone/>
            </a:pPr>
            <a:endParaRPr lang="en-US" sz="1600" dirty="0">
              <a:latin typeface="Chalkboard"/>
              <a:cs typeface="Chalkboard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4484E0-89A2-0343-B9DC-C1D9AA61A9E5}" type="slidenum">
              <a:rPr lang="en-US" smtClean="0"/>
              <a:pPr/>
              <a:t>6</a:t>
            </a:fld>
            <a:endParaRPr lang="en-US"/>
          </a:p>
        </p:txBody>
      </p:sp>
      <p:pic>
        <p:nvPicPr>
          <p:cNvPr id="6" name="Picture 5" descr="IOCS2015SeaDASPostersmalle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75392" y="1731523"/>
            <a:ext cx="5283669" cy="4623211"/>
          </a:xfrm>
          <a:prstGeom prst="rect">
            <a:avLst/>
          </a:prstGeom>
          <a:ln>
            <a:solidFill>
              <a:schemeClr val="tx1"/>
            </a:solidFill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002112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4850" y="80159"/>
            <a:ext cx="8229600" cy="398634"/>
          </a:xfrm>
        </p:spPr>
        <p:txBody>
          <a:bodyPr/>
          <a:lstStyle/>
          <a:p>
            <a:r>
              <a:rPr lang="en-US" dirty="0" smtClean="0"/>
              <a:t>lab organization</a:t>
            </a:r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jeremy.werdell@nasa.gov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E3043-E9EF-C043-BE78-E5027C035B69}" type="slidenum">
              <a:rPr lang="en-US" smtClean="0"/>
              <a:pPr/>
              <a:t>7</a:t>
            </a:fld>
            <a:endParaRPr lang="en-US"/>
          </a:p>
        </p:txBody>
      </p:sp>
      <p:sp>
        <p:nvSpPr>
          <p:cNvPr id="6" name="Content Placeholder 2"/>
          <p:cNvSpPr txBox="1">
            <a:spLocks/>
          </p:cNvSpPr>
          <p:nvPr/>
        </p:nvSpPr>
        <p:spPr>
          <a:xfrm>
            <a:off x="687727" y="963185"/>
            <a:ext cx="8121473" cy="5137639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Arial"/>
                <a:ea typeface="+mn-ea"/>
                <a:cs typeface="Arial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>
                <a:solidFill>
                  <a:srgbClr val="008000"/>
                </a:solidFill>
              </a:rPr>
              <a:t>morning lecture</a:t>
            </a:r>
            <a:r>
              <a:rPr lang="en-US" dirty="0" smtClean="0"/>
              <a:t>:  introduction &amp; bookkeeping</a:t>
            </a:r>
          </a:p>
          <a:p>
            <a:r>
              <a:rPr lang="en-US" dirty="0" smtClean="0">
                <a:solidFill>
                  <a:srgbClr val="008000"/>
                </a:solidFill>
              </a:rPr>
              <a:t>afternoon lecture</a:t>
            </a:r>
            <a:r>
              <a:rPr lang="en-US" dirty="0" smtClean="0"/>
              <a:t>:  satellite data processing</a:t>
            </a:r>
          </a:p>
          <a:p>
            <a:endParaRPr lang="en-US" dirty="0"/>
          </a:p>
          <a:p>
            <a:r>
              <a:rPr lang="en-US" dirty="0" smtClean="0">
                <a:solidFill>
                  <a:srgbClr val="008000"/>
                </a:solidFill>
              </a:rPr>
              <a:t>instructor-led demonstrations on</a:t>
            </a:r>
            <a:r>
              <a:rPr lang="en-US" dirty="0" smtClean="0"/>
              <a:t>:</a:t>
            </a:r>
          </a:p>
          <a:p>
            <a:r>
              <a:rPr lang="en-US" dirty="0"/>
              <a:t>	</a:t>
            </a:r>
            <a:r>
              <a:rPr lang="en-US" dirty="0" smtClean="0"/>
              <a:t>- the </a:t>
            </a:r>
            <a:r>
              <a:rPr lang="en-US" dirty="0" err="1" smtClean="0"/>
              <a:t>SeaDAS</a:t>
            </a:r>
            <a:r>
              <a:rPr lang="en-US" dirty="0" smtClean="0"/>
              <a:t> environment &amp; visualizing data</a:t>
            </a:r>
          </a:p>
          <a:p>
            <a:r>
              <a:rPr lang="en-US" dirty="0"/>
              <a:t>	</a:t>
            </a:r>
            <a:r>
              <a:rPr lang="en-US" dirty="0" smtClean="0"/>
              <a:t>- flags &amp; masks</a:t>
            </a:r>
          </a:p>
          <a:p>
            <a:r>
              <a:rPr lang="en-US" dirty="0"/>
              <a:t>	</a:t>
            </a:r>
            <a:r>
              <a:rPr lang="en-US" dirty="0" smtClean="0"/>
              <a:t>- data analysis tools</a:t>
            </a:r>
          </a:p>
          <a:p>
            <a:r>
              <a:rPr lang="en-US" dirty="0"/>
              <a:t>	</a:t>
            </a:r>
            <a:r>
              <a:rPr lang="en-US" dirty="0" smtClean="0"/>
              <a:t>- satellite data processing</a:t>
            </a:r>
          </a:p>
          <a:p>
            <a:r>
              <a:rPr lang="en-US" dirty="0"/>
              <a:t>	</a:t>
            </a:r>
            <a:r>
              <a:rPr lang="en-US" dirty="0" smtClean="0"/>
              <a:t>- comparing satellite &amp; </a:t>
            </a:r>
            <a:r>
              <a:rPr lang="en-US" i="1" dirty="0" smtClean="0"/>
              <a:t>in situ</a:t>
            </a:r>
            <a:r>
              <a:rPr lang="en-US" dirty="0" smtClean="0"/>
              <a:t> measurements</a:t>
            </a:r>
          </a:p>
          <a:p>
            <a:endParaRPr lang="en-US" dirty="0"/>
          </a:p>
          <a:p>
            <a:r>
              <a:rPr lang="en-US" dirty="0" smtClean="0">
                <a:solidFill>
                  <a:srgbClr val="008000"/>
                </a:solidFill>
              </a:rPr>
              <a:t>student exercises following each demonstration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8869626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jeremy.werdell@nasa.gov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E3043-E9EF-C043-BE78-E5027C035B69}" type="slidenum">
              <a:rPr lang="en-US" smtClean="0"/>
              <a:pPr/>
              <a:t>8</a:t>
            </a:fld>
            <a:endParaRPr lang="en-US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531897" y="2192823"/>
            <a:ext cx="7935022" cy="1867157"/>
          </a:xfrm>
        </p:spPr>
        <p:txBody>
          <a:bodyPr>
            <a:noAutofit/>
          </a:bodyPr>
          <a:lstStyle/>
          <a:p>
            <a:pPr algn="ctr"/>
            <a:r>
              <a:rPr lang="en-US" sz="2800" dirty="0" smtClean="0">
                <a:solidFill>
                  <a:srgbClr val="008000"/>
                </a:solidFill>
              </a:rPr>
              <a:t>has anyone used </a:t>
            </a:r>
            <a:r>
              <a:rPr lang="en-US" sz="2800" dirty="0" err="1" smtClean="0">
                <a:solidFill>
                  <a:srgbClr val="008000"/>
                </a:solidFill>
              </a:rPr>
              <a:t>SeaDAS</a:t>
            </a:r>
            <a:r>
              <a:rPr lang="en-US" sz="2800" dirty="0" smtClean="0">
                <a:solidFill>
                  <a:srgbClr val="008000"/>
                </a:solidFill>
              </a:rPr>
              <a:t> before?</a:t>
            </a:r>
          </a:p>
          <a:p>
            <a:pPr algn="ctr"/>
            <a:endParaRPr lang="en-US" sz="2800" dirty="0">
              <a:solidFill>
                <a:srgbClr val="008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4760839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smtClean="0"/>
              <a:t>jeremy.werdell@nasa.gov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31E3043-E9EF-C043-BE78-E5027C035B69}" type="slidenum">
              <a:rPr lang="en-US" smtClean="0"/>
              <a:pPr/>
              <a:t>9</a:t>
            </a:fld>
            <a:endParaRPr lang="en-US"/>
          </a:p>
        </p:txBody>
      </p:sp>
      <p:sp>
        <p:nvSpPr>
          <p:cNvPr id="6" name="Freeform 3"/>
          <p:cNvSpPr>
            <a:spLocks/>
          </p:cNvSpPr>
          <p:nvPr/>
        </p:nvSpPr>
        <p:spPr bwMode="auto">
          <a:xfrm>
            <a:off x="2308860" y="4381289"/>
            <a:ext cx="4526280" cy="335291"/>
          </a:xfrm>
          <a:custGeom>
            <a:avLst/>
            <a:gdLst>
              <a:gd name="T0" fmla="*/ 0 w 2592"/>
              <a:gd name="T1" fmla="*/ 2147483647 h 192"/>
              <a:gd name="T2" fmla="*/ 2147483647 w 2592"/>
              <a:gd name="T3" fmla="*/ 2147483647 h 192"/>
              <a:gd name="T4" fmla="*/ 2147483647 w 2592"/>
              <a:gd name="T5" fmla="*/ 2147483647 h 192"/>
              <a:gd name="T6" fmla="*/ 2147483647 w 2592"/>
              <a:gd name="T7" fmla="*/ 2147483647 h 192"/>
              <a:gd name="T8" fmla="*/ 2147483647 w 2592"/>
              <a:gd name="T9" fmla="*/ 2147483647 h 192"/>
              <a:gd name="T10" fmla="*/ 2147483647 w 2592"/>
              <a:gd name="T11" fmla="*/ 2147483647 h 192"/>
              <a:gd name="T12" fmla="*/ 2147483647 w 2592"/>
              <a:gd name="T13" fmla="*/ 0 h 192"/>
              <a:gd name="T14" fmla="*/ 2147483647 w 2592"/>
              <a:gd name="T15" fmla="*/ 2147483647 h 192"/>
              <a:gd name="T16" fmla="*/ 2147483647 w 2592"/>
              <a:gd name="T17" fmla="*/ 0 h 192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w 2592"/>
              <a:gd name="T28" fmla="*/ 0 h 192"/>
              <a:gd name="T29" fmla="*/ 2592 w 2592"/>
              <a:gd name="T30" fmla="*/ 192 h 192"/>
            </a:gdLst>
            <a:ahLst/>
            <a:cxnLst>
              <a:cxn ang="T18">
                <a:pos x="T0" y="T1"/>
              </a:cxn>
              <a:cxn ang="T19">
                <a:pos x="T2" y="T3"/>
              </a:cxn>
              <a:cxn ang="T20">
                <a:pos x="T4" y="T5"/>
              </a:cxn>
              <a:cxn ang="T21">
                <a:pos x="T6" y="T7"/>
              </a:cxn>
              <a:cxn ang="T22">
                <a:pos x="T8" y="T9"/>
              </a:cxn>
              <a:cxn ang="T23">
                <a:pos x="T10" y="T11"/>
              </a:cxn>
              <a:cxn ang="T24">
                <a:pos x="T12" y="T13"/>
              </a:cxn>
              <a:cxn ang="T25">
                <a:pos x="T14" y="T15"/>
              </a:cxn>
              <a:cxn ang="T26">
                <a:pos x="T16" y="T17"/>
              </a:cxn>
            </a:cxnLst>
            <a:rect l="T27" t="T28" r="T29" b="T30"/>
            <a:pathLst>
              <a:path w="2592" h="192">
                <a:moveTo>
                  <a:pt x="0" y="48"/>
                </a:moveTo>
                <a:cubicBezTo>
                  <a:pt x="96" y="120"/>
                  <a:pt x="192" y="192"/>
                  <a:pt x="288" y="192"/>
                </a:cubicBezTo>
                <a:cubicBezTo>
                  <a:pt x="384" y="192"/>
                  <a:pt x="472" y="56"/>
                  <a:pt x="576" y="48"/>
                </a:cubicBezTo>
                <a:cubicBezTo>
                  <a:pt x="680" y="40"/>
                  <a:pt x="800" y="144"/>
                  <a:pt x="912" y="144"/>
                </a:cubicBezTo>
                <a:cubicBezTo>
                  <a:pt x="1024" y="144"/>
                  <a:pt x="1128" y="48"/>
                  <a:pt x="1248" y="48"/>
                </a:cubicBezTo>
                <a:cubicBezTo>
                  <a:pt x="1368" y="48"/>
                  <a:pt x="1512" y="152"/>
                  <a:pt x="1632" y="144"/>
                </a:cubicBezTo>
                <a:cubicBezTo>
                  <a:pt x="1752" y="136"/>
                  <a:pt x="1856" y="0"/>
                  <a:pt x="1968" y="0"/>
                </a:cubicBezTo>
                <a:cubicBezTo>
                  <a:pt x="2080" y="0"/>
                  <a:pt x="2200" y="144"/>
                  <a:pt x="2304" y="144"/>
                </a:cubicBezTo>
                <a:cubicBezTo>
                  <a:pt x="2408" y="144"/>
                  <a:pt x="2544" y="24"/>
                  <a:pt x="2592" y="0"/>
                </a:cubicBezTo>
              </a:path>
            </a:pathLst>
          </a:custGeom>
          <a:noFill/>
          <a:ln w="25400">
            <a:solidFill>
              <a:srgbClr val="0000FF"/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3272790" y="4688639"/>
            <a:ext cx="2430780" cy="3021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algn="ctr" eaLnBrk="1" hangingPunct="1">
              <a:spcBef>
                <a:spcPct val="50000"/>
              </a:spcBef>
            </a:pPr>
            <a:r>
              <a:rPr lang="en-US" sz="1200" b="1">
                <a:ea typeface="Arial" charset="0"/>
                <a:cs typeface="Arial" charset="0"/>
              </a:rPr>
              <a:t>SEA SURFACE</a:t>
            </a:r>
            <a:endParaRPr lang="en-US" b="1">
              <a:ea typeface="Arial" charset="0"/>
              <a:cs typeface="Arial" charset="0"/>
            </a:endParaRPr>
          </a:p>
        </p:txBody>
      </p:sp>
      <p:grpSp>
        <p:nvGrpSpPr>
          <p:cNvPr id="8" name="Group 5"/>
          <p:cNvGrpSpPr>
            <a:grpSpLocks/>
          </p:cNvGrpSpPr>
          <p:nvPr/>
        </p:nvGrpSpPr>
        <p:grpSpPr bwMode="auto">
          <a:xfrm rot="2355351">
            <a:off x="6066790" y="1447494"/>
            <a:ext cx="932498" cy="419114"/>
            <a:chOff x="3642" y="960"/>
            <a:chExt cx="534" cy="240"/>
          </a:xfrm>
        </p:grpSpPr>
        <p:sp>
          <p:nvSpPr>
            <p:cNvPr id="9" name="Oval 6"/>
            <p:cNvSpPr>
              <a:spLocks noChangeArrowheads="1"/>
            </p:cNvSpPr>
            <p:nvPr/>
          </p:nvSpPr>
          <p:spPr bwMode="auto">
            <a:xfrm>
              <a:off x="3792" y="960"/>
              <a:ext cx="240" cy="240"/>
            </a:xfrm>
            <a:prstGeom prst="ellipse">
              <a:avLst/>
            </a:prstGeom>
            <a:solidFill>
              <a:schemeClr val="tx1"/>
            </a:solidFill>
            <a:ln w="9525">
              <a:noFill/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Line 7"/>
            <p:cNvSpPr>
              <a:spLocks noChangeShapeType="1"/>
            </p:cNvSpPr>
            <p:nvPr/>
          </p:nvSpPr>
          <p:spPr bwMode="auto">
            <a:xfrm>
              <a:off x="3642" y="1080"/>
              <a:ext cx="528" cy="0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Line 8"/>
            <p:cNvSpPr>
              <a:spLocks noChangeShapeType="1"/>
            </p:cNvSpPr>
            <p:nvPr/>
          </p:nvSpPr>
          <p:spPr bwMode="auto">
            <a:xfrm>
              <a:off x="3642" y="990"/>
              <a:ext cx="0" cy="19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Line 9"/>
            <p:cNvSpPr>
              <a:spLocks noChangeShapeType="1"/>
            </p:cNvSpPr>
            <p:nvPr/>
          </p:nvSpPr>
          <p:spPr bwMode="auto">
            <a:xfrm>
              <a:off x="4176" y="984"/>
              <a:ext cx="0" cy="192"/>
            </a:xfrm>
            <a:prstGeom prst="line">
              <a:avLst/>
            </a:prstGeom>
            <a:noFill/>
            <a:ln w="25400">
              <a:solidFill>
                <a:schemeClr val="tx1"/>
              </a:solidFill>
              <a:round/>
              <a:headEnd/>
              <a:tailEnd/>
            </a:ln>
          </p:spPr>
          <p:txBody>
            <a:bodyPr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3" name="Line 10"/>
          <p:cNvSpPr>
            <a:spLocks noChangeShapeType="1"/>
          </p:cNvSpPr>
          <p:nvPr/>
        </p:nvSpPr>
        <p:spPr bwMode="auto">
          <a:xfrm flipH="1">
            <a:off x="4194810" y="1866608"/>
            <a:ext cx="2137410" cy="2514681"/>
          </a:xfrm>
          <a:prstGeom prst="line">
            <a:avLst/>
          </a:prstGeom>
          <a:noFill/>
          <a:ln w="9525">
            <a:solidFill>
              <a:schemeClr val="tx1"/>
            </a:solidFill>
            <a:prstDash val="dash"/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4" name="Line 11"/>
          <p:cNvSpPr>
            <a:spLocks noChangeShapeType="1"/>
          </p:cNvSpPr>
          <p:nvPr/>
        </p:nvSpPr>
        <p:spPr bwMode="auto">
          <a:xfrm flipV="1">
            <a:off x="2225040" y="2338111"/>
            <a:ext cx="4610100" cy="0"/>
          </a:xfrm>
          <a:prstGeom prst="line">
            <a:avLst/>
          </a:prstGeom>
          <a:noFill/>
          <a:ln w="25400">
            <a:solidFill>
              <a:schemeClr val="accent5">
                <a:lumMod val="60000"/>
                <a:lumOff val="40000"/>
              </a:schemeClr>
            </a:solidFill>
            <a:round/>
            <a:headEnd/>
            <a:tailEnd/>
          </a:ln>
        </p:spPr>
        <p:txBody>
          <a:bodyPr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5" name="Text Box 12"/>
          <p:cNvSpPr txBox="1">
            <a:spLocks noChangeArrowheads="1"/>
          </p:cNvSpPr>
          <p:nvPr/>
        </p:nvSpPr>
        <p:spPr bwMode="auto">
          <a:xfrm>
            <a:off x="2099310" y="2402724"/>
            <a:ext cx="2472690" cy="3021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eaLnBrk="1" hangingPunct="1">
              <a:spcBef>
                <a:spcPct val="50000"/>
              </a:spcBef>
            </a:pPr>
            <a:r>
              <a:rPr lang="en-US" sz="1200" b="1">
                <a:ea typeface="Arial" charset="0"/>
                <a:cs typeface="Arial" charset="0"/>
              </a:rPr>
              <a:t>TOP-OF-THE-ATMOSPHERE</a:t>
            </a:r>
            <a:endParaRPr lang="en-US" b="1">
              <a:ea typeface="Arial" charset="0"/>
              <a:cs typeface="Arial" charset="0"/>
            </a:endParaRPr>
          </a:p>
        </p:txBody>
      </p:sp>
      <p:sp>
        <p:nvSpPr>
          <p:cNvPr id="16" name="Text Box 13"/>
          <p:cNvSpPr txBox="1">
            <a:spLocks noChangeArrowheads="1"/>
          </p:cNvSpPr>
          <p:nvPr/>
        </p:nvSpPr>
        <p:spPr bwMode="auto">
          <a:xfrm>
            <a:off x="2286000" y="1066800"/>
            <a:ext cx="3733800" cy="584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prstTxWarp prst="textNoShape">
              <a:avLst/>
            </a:prstTxWarp>
            <a:spAutoFit/>
          </a:bodyPr>
          <a:lstStyle/>
          <a:p>
            <a:pPr>
              <a:spcBef>
                <a:spcPct val="50000"/>
              </a:spcBef>
            </a:pPr>
            <a:r>
              <a:rPr lang="en-US" sz="1600" dirty="0">
                <a:latin typeface="Arial"/>
                <a:cs typeface="Arial"/>
              </a:rPr>
              <a:t>the satellite views the </a:t>
            </a:r>
            <a:r>
              <a:rPr lang="en-US" sz="1600" dirty="0">
                <a:solidFill>
                  <a:srgbClr val="008000"/>
                </a:solidFill>
                <a:latin typeface="Arial"/>
                <a:cs typeface="Arial"/>
              </a:rPr>
              <a:t>spectral light field</a:t>
            </a:r>
            <a:r>
              <a:rPr lang="en-US" sz="1600" dirty="0">
                <a:latin typeface="Arial"/>
                <a:cs typeface="Arial"/>
              </a:rPr>
              <a:t> at the top-of-the-atmosphere</a:t>
            </a:r>
          </a:p>
        </p:txBody>
      </p:sp>
      <p:sp>
        <p:nvSpPr>
          <p:cNvPr id="17" name="Line 14"/>
          <p:cNvSpPr>
            <a:spLocks noChangeShapeType="1"/>
          </p:cNvSpPr>
          <p:nvPr/>
        </p:nvSpPr>
        <p:spPr bwMode="auto">
          <a:xfrm>
            <a:off x="4488180" y="1698962"/>
            <a:ext cx="1341120" cy="502936"/>
          </a:xfrm>
          <a:prstGeom prst="line">
            <a:avLst/>
          </a:prstGeom>
          <a:noFill/>
          <a:ln w="9525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8" name="Oval 15"/>
          <p:cNvSpPr>
            <a:spLocks noChangeArrowheads="1"/>
          </p:cNvSpPr>
          <p:nvPr/>
        </p:nvSpPr>
        <p:spPr bwMode="auto">
          <a:xfrm>
            <a:off x="3398520" y="5554807"/>
            <a:ext cx="167640" cy="83823"/>
          </a:xfrm>
          <a:prstGeom prst="ellipse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19" name="Oval 16"/>
          <p:cNvSpPr>
            <a:spLocks noChangeArrowheads="1"/>
          </p:cNvSpPr>
          <p:nvPr/>
        </p:nvSpPr>
        <p:spPr bwMode="auto">
          <a:xfrm>
            <a:off x="3566160" y="5722452"/>
            <a:ext cx="167640" cy="83823"/>
          </a:xfrm>
          <a:prstGeom prst="ellipse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0" name="Oval 17"/>
          <p:cNvSpPr>
            <a:spLocks noChangeArrowheads="1"/>
          </p:cNvSpPr>
          <p:nvPr/>
        </p:nvSpPr>
        <p:spPr bwMode="auto">
          <a:xfrm>
            <a:off x="3649980" y="5554807"/>
            <a:ext cx="167640" cy="83823"/>
          </a:xfrm>
          <a:prstGeom prst="ellipse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1" name="Oval 18"/>
          <p:cNvSpPr>
            <a:spLocks noChangeArrowheads="1"/>
          </p:cNvSpPr>
          <p:nvPr/>
        </p:nvSpPr>
        <p:spPr bwMode="auto">
          <a:xfrm>
            <a:off x="3901440" y="5638630"/>
            <a:ext cx="167640" cy="83823"/>
          </a:xfrm>
          <a:prstGeom prst="ellipse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2" name="Oval 19"/>
          <p:cNvSpPr>
            <a:spLocks noChangeArrowheads="1"/>
          </p:cNvSpPr>
          <p:nvPr/>
        </p:nvSpPr>
        <p:spPr bwMode="auto">
          <a:xfrm>
            <a:off x="3482340" y="5387161"/>
            <a:ext cx="167640" cy="83823"/>
          </a:xfrm>
          <a:prstGeom prst="ellipse">
            <a:avLst/>
          </a:prstGeom>
          <a:solidFill>
            <a:srgbClr val="008000"/>
          </a:solidFill>
          <a:ln w="9525">
            <a:solidFill>
              <a:srgbClr val="008000"/>
            </a:solidFill>
            <a:round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3" name="Text Box 20"/>
          <p:cNvSpPr txBox="1">
            <a:spLocks noChangeArrowheads="1"/>
          </p:cNvSpPr>
          <p:nvPr/>
        </p:nvSpPr>
        <p:spPr bwMode="auto">
          <a:xfrm>
            <a:off x="6583680" y="1112203"/>
            <a:ext cx="1173480" cy="3021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eaLnBrk="1" hangingPunct="1">
              <a:spcBef>
                <a:spcPct val="50000"/>
              </a:spcBef>
            </a:pPr>
            <a:r>
              <a:rPr lang="en-US" sz="1200" b="1">
                <a:ea typeface="Arial" charset="0"/>
                <a:cs typeface="Arial" charset="0"/>
              </a:rPr>
              <a:t>SATELLITE</a:t>
            </a:r>
            <a:endParaRPr lang="en-US" b="1">
              <a:ea typeface="Arial" charset="0"/>
              <a:cs typeface="Arial" charset="0"/>
            </a:endParaRPr>
          </a:p>
        </p:txBody>
      </p:sp>
      <p:sp>
        <p:nvSpPr>
          <p:cNvPr id="24" name="Text Box 21"/>
          <p:cNvSpPr txBox="1">
            <a:spLocks noChangeArrowheads="1"/>
          </p:cNvSpPr>
          <p:nvPr/>
        </p:nvSpPr>
        <p:spPr bwMode="auto">
          <a:xfrm>
            <a:off x="2106921" y="5722452"/>
            <a:ext cx="2053590" cy="30211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prstTxWarp prst="textNoShape">
              <a:avLst/>
            </a:prstTxWarp>
            <a:spAutoFit/>
          </a:bodyPr>
          <a:lstStyle/>
          <a:p>
            <a:pPr eaLnBrk="1" hangingPunct="1">
              <a:spcBef>
                <a:spcPct val="50000"/>
              </a:spcBef>
            </a:pPr>
            <a:r>
              <a:rPr lang="en-US" sz="1200" b="1" dirty="0">
                <a:ea typeface="Arial" charset="0"/>
                <a:cs typeface="Arial" charset="0"/>
              </a:rPr>
              <a:t>PHYTOPLANKTON</a:t>
            </a:r>
            <a:endParaRPr lang="en-US" b="1" dirty="0">
              <a:ea typeface="Arial" charset="0"/>
              <a:cs typeface="Arial" charset="0"/>
            </a:endParaRPr>
          </a:p>
        </p:txBody>
      </p:sp>
      <p:grpSp>
        <p:nvGrpSpPr>
          <p:cNvPr id="25" name="Group 24"/>
          <p:cNvGrpSpPr/>
          <p:nvPr/>
        </p:nvGrpSpPr>
        <p:grpSpPr>
          <a:xfrm>
            <a:off x="5074920" y="3088056"/>
            <a:ext cx="3764280" cy="1077218"/>
            <a:chOff x="5074920" y="3088056"/>
            <a:chExt cx="3764280" cy="1077218"/>
          </a:xfrm>
        </p:grpSpPr>
        <p:sp>
          <p:nvSpPr>
            <p:cNvPr id="26" name="Text Box 22"/>
            <p:cNvSpPr txBox="1">
              <a:spLocks noChangeArrowheads="1"/>
            </p:cNvSpPr>
            <p:nvPr/>
          </p:nvSpPr>
          <p:spPr bwMode="auto">
            <a:xfrm>
              <a:off x="5577840" y="3088056"/>
              <a:ext cx="3261360" cy="1077218"/>
            </a:xfrm>
            <a:prstGeom prst="rect">
              <a:avLst/>
            </a:prstGeom>
            <a:noFill/>
            <a:ln w="9525">
              <a:solidFill>
                <a:srgbClr val="FF0000"/>
              </a:solidFill>
              <a:miter lim="800000"/>
              <a:headEnd/>
              <a:tailEnd/>
            </a:ln>
          </p:spPr>
          <p:txBody>
            <a:bodyPr>
              <a:prstTxWarp prst="textNoShape">
                <a:avLst/>
              </a:prstTxWarp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600" dirty="0">
                  <a:latin typeface="Arial"/>
                  <a:cs typeface="Arial"/>
                </a:rPr>
                <a:t>1. remove atmosphere from total signal to derive estimate of light field emanating from sea surface </a:t>
              </a:r>
              <a:r>
                <a:rPr lang="en-US" sz="1600" dirty="0" smtClean="0">
                  <a:latin typeface="Arial"/>
                  <a:cs typeface="Arial"/>
                </a:rPr>
                <a:t>(remote sensing reflectance, </a:t>
              </a:r>
              <a:r>
                <a:rPr lang="en-US" sz="1600" dirty="0" err="1" smtClean="0">
                  <a:latin typeface="Arial"/>
                  <a:cs typeface="Arial"/>
                </a:rPr>
                <a:t>R</a:t>
              </a:r>
              <a:r>
                <a:rPr lang="en-US" sz="1600" baseline="-25000" dirty="0" err="1" smtClean="0">
                  <a:latin typeface="Arial"/>
                  <a:cs typeface="Arial"/>
                </a:rPr>
                <a:t>rs</a:t>
              </a:r>
              <a:r>
                <a:rPr lang="en-US" sz="1600" dirty="0" smtClean="0">
                  <a:latin typeface="Arial"/>
                  <a:cs typeface="Arial"/>
                </a:rPr>
                <a:t>)</a:t>
              </a:r>
              <a:endParaRPr lang="en-US" sz="1600" dirty="0">
                <a:latin typeface="Arial"/>
                <a:cs typeface="Arial"/>
              </a:endParaRPr>
            </a:p>
          </p:txBody>
        </p:sp>
        <p:sp>
          <p:nvSpPr>
            <p:cNvPr id="27" name="Line 25"/>
            <p:cNvSpPr>
              <a:spLocks noChangeShapeType="1"/>
            </p:cNvSpPr>
            <p:nvPr/>
          </p:nvSpPr>
          <p:spPr bwMode="auto">
            <a:xfrm flipH="1">
              <a:off x="5074920" y="3459239"/>
              <a:ext cx="502920" cy="0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4236720" y="5051871"/>
            <a:ext cx="3978592" cy="825765"/>
            <a:chOff x="4236720" y="5051871"/>
            <a:chExt cx="3978592" cy="825765"/>
          </a:xfrm>
        </p:grpSpPr>
        <p:sp>
          <p:nvSpPr>
            <p:cNvPr id="29" name="Text Box 23"/>
            <p:cNvSpPr txBox="1">
              <a:spLocks noChangeArrowheads="1"/>
            </p:cNvSpPr>
            <p:nvPr/>
          </p:nvSpPr>
          <p:spPr bwMode="auto">
            <a:xfrm>
              <a:off x="4991099" y="5292860"/>
              <a:ext cx="3224213" cy="584776"/>
            </a:xfrm>
            <a:prstGeom prst="rect">
              <a:avLst/>
            </a:prstGeom>
            <a:noFill/>
            <a:ln w="9525">
              <a:solidFill>
                <a:srgbClr val="FF0000"/>
              </a:solidFill>
              <a:miter lim="800000"/>
              <a:headEnd/>
              <a:tailEnd/>
            </a:ln>
          </p:spPr>
          <p:txBody>
            <a:bodyPr wrap="square">
              <a:prstTxWarp prst="textNoShape">
                <a:avLst/>
              </a:prstTxWarp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600" dirty="0">
                  <a:latin typeface="Arial"/>
                  <a:cs typeface="Arial"/>
                </a:rPr>
                <a:t>2. relate spectral</a:t>
              </a:r>
              <a:r>
                <a:rPr lang="en-US" sz="1600" dirty="0" smtClean="0">
                  <a:latin typeface="Arial"/>
                  <a:cs typeface="Arial"/>
                </a:rPr>
                <a:t> </a:t>
              </a:r>
              <a:r>
                <a:rPr lang="en-US" sz="1600" dirty="0" err="1" smtClean="0">
                  <a:latin typeface="Arial"/>
                  <a:cs typeface="Arial"/>
                </a:rPr>
                <a:t>R</a:t>
              </a:r>
              <a:r>
                <a:rPr lang="en-US" sz="1600" baseline="-25000" dirty="0" err="1" smtClean="0">
                  <a:latin typeface="Arial"/>
                  <a:cs typeface="Arial"/>
                </a:rPr>
                <a:t>rs</a:t>
              </a:r>
              <a:r>
                <a:rPr lang="en-US" sz="1600" dirty="0" smtClean="0">
                  <a:latin typeface="Arial"/>
                  <a:cs typeface="Arial"/>
                </a:rPr>
                <a:t> </a:t>
              </a:r>
              <a:r>
                <a:rPr lang="en-US" sz="1600" dirty="0">
                  <a:latin typeface="Arial"/>
                  <a:cs typeface="Arial"/>
                </a:rPr>
                <a:t>to C</a:t>
              </a:r>
              <a:r>
                <a:rPr lang="en-US" sz="1600" baseline="-25000" dirty="0">
                  <a:latin typeface="Arial"/>
                  <a:cs typeface="Arial"/>
                </a:rPr>
                <a:t>a</a:t>
              </a:r>
              <a:r>
                <a:rPr lang="en-US" sz="1600" dirty="0">
                  <a:latin typeface="Arial"/>
                  <a:cs typeface="Arial"/>
                </a:rPr>
                <a:t> (or  geophysical product of interest)</a:t>
              </a:r>
            </a:p>
          </p:txBody>
        </p:sp>
        <p:sp>
          <p:nvSpPr>
            <p:cNvPr id="30" name="Line 26"/>
            <p:cNvSpPr>
              <a:spLocks noChangeShapeType="1"/>
            </p:cNvSpPr>
            <p:nvPr/>
          </p:nvSpPr>
          <p:spPr bwMode="auto">
            <a:xfrm flipH="1" flipV="1">
              <a:off x="4404360" y="5051871"/>
              <a:ext cx="586740" cy="419114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  <p:sp>
          <p:nvSpPr>
            <p:cNvPr id="31" name="Line 27"/>
            <p:cNvSpPr>
              <a:spLocks noChangeShapeType="1"/>
            </p:cNvSpPr>
            <p:nvPr/>
          </p:nvSpPr>
          <p:spPr bwMode="auto">
            <a:xfrm flipH="1">
              <a:off x="4236720" y="5470984"/>
              <a:ext cx="754380" cy="167645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279400" y="3375417"/>
            <a:ext cx="3873500" cy="838227"/>
            <a:chOff x="279400" y="3375417"/>
            <a:chExt cx="3873500" cy="838227"/>
          </a:xfrm>
        </p:grpSpPr>
        <p:sp>
          <p:nvSpPr>
            <p:cNvPr id="33" name="Text Box 24"/>
            <p:cNvSpPr txBox="1">
              <a:spLocks noChangeArrowheads="1"/>
            </p:cNvSpPr>
            <p:nvPr/>
          </p:nvSpPr>
          <p:spPr bwMode="auto">
            <a:xfrm>
              <a:off x="279400" y="3375417"/>
              <a:ext cx="3202940" cy="584776"/>
            </a:xfrm>
            <a:prstGeom prst="rect">
              <a:avLst/>
            </a:prstGeom>
            <a:noFill/>
            <a:ln w="9525">
              <a:solidFill>
                <a:srgbClr val="FF0000"/>
              </a:solidFill>
              <a:miter lim="800000"/>
              <a:headEnd/>
              <a:tailEnd/>
            </a:ln>
          </p:spPr>
          <p:txBody>
            <a:bodyPr wrap="square">
              <a:prstTxWarp prst="textNoShape">
                <a:avLst/>
              </a:prstTxWarp>
              <a:spAutoFit/>
            </a:bodyPr>
            <a:lstStyle/>
            <a:p>
              <a:pPr>
                <a:spcBef>
                  <a:spcPct val="50000"/>
                </a:spcBef>
              </a:pPr>
              <a:r>
                <a:rPr lang="en-US" sz="1600" dirty="0">
                  <a:latin typeface="Arial"/>
                  <a:cs typeface="Arial"/>
                </a:rPr>
                <a:t>3. spatially / temporally bin and remap satellite C</a:t>
              </a:r>
              <a:r>
                <a:rPr lang="en-US" sz="1600" baseline="-25000" dirty="0">
                  <a:latin typeface="Arial"/>
                  <a:cs typeface="Arial"/>
                </a:rPr>
                <a:t>a</a:t>
              </a:r>
              <a:r>
                <a:rPr lang="en-US" sz="1600" dirty="0">
                  <a:latin typeface="Arial"/>
                  <a:cs typeface="Arial"/>
                </a:rPr>
                <a:t> observations</a:t>
              </a:r>
            </a:p>
          </p:txBody>
        </p:sp>
        <p:sp>
          <p:nvSpPr>
            <p:cNvPr id="34" name="Line 28"/>
            <p:cNvSpPr>
              <a:spLocks noChangeShapeType="1"/>
            </p:cNvSpPr>
            <p:nvPr/>
          </p:nvSpPr>
          <p:spPr bwMode="auto">
            <a:xfrm>
              <a:off x="3482340" y="3692346"/>
              <a:ext cx="670560" cy="521298"/>
            </a:xfrm>
            <a:prstGeom prst="line">
              <a:avLst/>
            </a:prstGeom>
            <a:noFill/>
            <a:ln w="9525">
              <a:solidFill>
                <a:srgbClr val="FF0000"/>
              </a:solidFill>
              <a:round/>
              <a:headEnd/>
              <a:tailEnd type="triangle" w="med" len="med"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endParaRPr lang="en-US">
                <a:latin typeface="Arial"/>
                <a:cs typeface="Arial"/>
              </a:endParaRPr>
            </a:p>
          </p:txBody>
        </p:sp>
      </p:grpSp>
      <p:sp>
        <p:nvSpPr>
          <p:cNvPr id="35" name="Title 1"/>
          <p:cNvSpPr>
            <a:spLocks noGrp="1"/>
          </p:cNvSpPr>
          <p:nvPr>
            <p:ph type="title"/>
          </p:nvPr>
        </p:nvSpPr>
        <p:spPr>
          <a:xfrm>
            <a:off x="464850" y="80159"/>
            <a:ext cx="8229600" cy="398634"/>
          </a:xfrm>
        </p:spPr>
        <p:txBody>
          <a:bodyPr/>
          <a:lstStyle/>
          <a:p>
            <a:r>
              <a:rPr lang="en-US" dirty="0" smtClean="0"/>
              <a:t>satellite ocean color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4233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1054</TotalTime>
  <Words>1390</Words>
  <Application>Microsoft Macintosh PowerPoint</Application>
  <PresentationFormat>On-screen Show (4:3)</PresentationFormat>
  <Paragraphs>359</Paragraphs>
  <Slides>38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3" baseType="lpstr">
      <vt:lpstr>Calibri</vt:lpstr>
      <vt:lpstr>Chalkboard</vt:lpstr>
      <vt:lpstr>ＭＳ Ｐゴシック</vt:lpstr>
      <vt:lpstr>Arial</vt:lpstr>
      <vt:lpstr>Office Theme</vt:lpstr>
      <vt:lpstr>PowerPoint Presentation</vt:lpstr>
      <vt:lpstr>PowerPoint Presentation</vt:lpstr>
      <vt:lpstr>what is SeaDAS?</vt:lpstr>
      <vt:lpstr>why SeaDAS?</vt:lpstr>
      <vt:lpstr>SeaDAS: What’s in the box…</vt:lpstr>
      <vt:lpstr>It’s a big box …</vt:lpstr>
      <vt:lpstr>lab organization</vt:lpstr>
      <vt:lpstr>PowerPoint Presentation</vt:lpstr>
      <vt:lpstr>satellite ocean color</vt:lpstr>
      <vt:lpstr>SeaDAS infrastructure</vt:lpstr>
      <vt:lpstr>requirements</vt:lpstr>
      <vt:lpstr>satellite ocean color file formats</vt:lpstr>
      <vt:lpstr>SeaDAS resources</vt:lpstr>
      <vt:lpstr>PowerPoint Presentation</vt:lpstr>
      <vt:lpstr>MODIS data levels &amp; flow</vt:lpstr>
      <vt:lpstr>satellite ocean color</vt:lpstr>
      <vt:lpstr>Level-2 processing (l2gen)</vt:lpstr>
      <vt:lpstr>as data is processed by l2gen from Level 1 to Level 2, checks are made for different defined conditions  when certain tests and conditions are met for a given pixel, a flag is set for that pixel for that condition  a total of 31 flags can be set for each pixel  these l2gen processing flags are stored in the Level 2 data file as the "l2_flags" product  the storage method sets bits to 0 or 1 in 32-bit integers that correspond to each pixel</vt:lpstr>
      <vt:lpstr>PowerPoint Presentation</vt:lpstr>
      <vt:lpstr>PowerPoint Presentation</vt:lpstr>
      <vt:lpstr>satellite ocean color</vt:lpstr>
      <vt:lpstr>PowerPoint Presentation</vt:lpstr>
      <vt:lpstr>PowerPoint Presentation</vt:lpstr>
      <vt:lpstr>PowerPoint Presentation</vt:lpstr>
      <vt:lpstr>sinusoidal equal area projection</vt:lpstr>
      <vt:lpstr>Level-3 binned vs. mapped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acquiring ocean color data</vt:lpstr>
      <vt:lpstr>BACKUP</vt:lpstr>
      <vt:lpstr>SeaDAS development timeline</vt:lpstr>
      <vt:lpstr>SeaDAS 7</vt:lpstr>
      <vt:lpstr>BEAM &amp; SeaDAS: Cross usability</vt:lpstr>
    </vt:vector>
  </TitlesOfParts>
  <Company>NASA GSFC OBPG</Company>
  <LinksUpToDate>false</LinksUpToDate>
  <SharedDoc>false</SharedDoc>
  <HyperlinksChanged>false</HyperlinksChanged>
  <AppVersion>15.0035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jeremy</dc:creator>
  <cp:lastModifiedBy>Jeremy</cp:lastModifiedBy>
  <cp:revision>40</cp:revision>
  <dcterms:created xsi:type="dcterms:W3CDTF">2013-07-10T19:58:16Z</dcterms:created>
  <dcterms:modified xsi:type="dcterms:W3CDTF">2017-07-14T19:17:35Z</dcterms:modified>
</cp:coreProperties>
</file>

<file path=docProps/thumbnail.jpeg>
</file>